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16"/>
  </p:notesMasterIdLst>
  <p:sldIdLst>
    <p:sldId id="256" r:id="rId2"/>
    <p:sldId id="264" r:id="rId3"/>
    <p:sldId id="257" r:id="rId4"/>
    <p:sldId id="261" r:id="rId5"/>
    <p:sldId id="263" r:id="rId6"/>
    <p:sldId id="260" r:id="rId7"/>
    <p:sldId id="259" r:id="rId8"/>
    <p:sldId id="266" r:id="rId9"/>
    <p:sldId id="265" r:id="rId10"/>
    <p:sldId id="270" r:id="rId11"/>
    <p:sldId id="267" r:id="rId12"/>
    <p:sldId id="258"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353" autoAdjust="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hyperlink" Target="https://www.dec.ny.gov/index.html" TargetMode="Externa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12.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png"/><Relationship Id="rId7" Type="http://schemas.openxmlformats.org/officeDocument/2006/relationships/image" Target="../media/image10.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9.png"/><Relationship Id="rId5" Type="http://schemas.openxmlformats.org/officeDocument/2006/relationships/hyperlink" Target="https://www.dec.ny.gov/index.html" TargetMode="External"/><Relationship Id="rId4" Type="http://schemas.openxmlformats.org/officeDocument/2006/relationships/image" Target="../media/image8.svg"/><Relationship Id="rId9"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D9982870-B1F1-455D-BDE7-59439D35130E}"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FC6E268A-46E5-4C2F-A225-ABAD3761E66D}">
      <dgm:prSet/>
      <dgm:spPr/>
      <dgm:t>
        <a:bodyPr/>
        <a:lstStyle/>
        <a:p>
          <a:r>
            <a:rPr lang="en-US" b="0" i="0"/>
            <a:t>Does New York City have sufficient hospitals to respond to motor vehicle collisions? </a:t>
          </a:r>
          <a:r>
            <a:rPr lang="en-US"/>
            <a:t>Which areas of the city have gaps in coverage?</a:t>
          </a:r>
        </a:p>
      </dgm:t>
    </dgm:pt>
    <dgm:pt modelId="{13850087-EC2C-42F3-BE14-F4F12F483BA8}" type="parTrans" cxnId="{E9DE1A7B-80AF-4D4B-80D4-A7A613F24E05}">
      <dgm:prSet/>
      <dgm:spPr/>
      <dgm:t>
        <a:bodyPr/>
        <a:lstStyle/>
        <a:p>
          <a:endParaRPr lang="en-US"/>
        </a:p>
      </dgm:t>
    </dgm:pt>
    <dgm:pt modelId="{F488AB42-AF46-4A50-8021-17CECBA12261}" type="sibTrans" cxnId="{E9DE1A7B-80AF-4D4B-80D4-A7A613F24E05}">
      <dgm:prSet/>
      <dgm:spPr/>
      <dgm:t>
        <a:bodyPr/>
        <a:lstStyle/>
        <a:p>
          <a:endParaRPr lang="en-US"/>
        </a:p>
      </dgm:t>
    </dgm:pt>
    <dgm:pt modelId="{06DC96A0-C322-4F51-BD08-600DB8A24F70}">
      <dgm:prSet/>
      <dgm:spPr/>
      <dgm:t>
        <a:bodyPr/>
        <a:lstStyle/>
        <a:p>
          <a:r>
            <a:rPr lang="en-US"/>
            <a:t>How do purple martins, a threatened bird species, travel between North and South America? Are the birds travelling to conservation areas?</a:t>
          </a:r>
        </a:p>
      </dgm:t>
    </dgm:pt>
    <dgm:pt modelId="{BCDAAF6A-F6EA-401C-8E79-58A2A7AD8D3A}" type="parTrans" cxnId="{12A16D85-3D9F-4BF0-94B5-BE8A63C14F34}">
      <dgm:prSet/>
      <dgm:spPr/>
      <dgm:t>
        <a:bodyPr/>
        <a:lstStyle/>
        <a:p>
          <a:endParaRPr lang="en-US"/>
        </a:p>
      </dgm:t>
    </dgm:pt>
    <dgm:pt modelId="{0F3206F6-920B-459E-8A84-209A10DC17BD}" type="sibTrans" cxnId="{12A16D85-3D9F-4BF0-94B5-BE8A63C14F34}">
      <dgm:prSet/>
      <dgm:spPr/>
      <dgm:t>
        <a:bodyPr/>
        <a:lstStyle/>
        <a:p>
          <a:endParaRPr lang="en-US"/>
        </a:p>
      </dgm:t>
    </dgm:pt>
    <dgm:pt modelId="{FA9639F9-CB45-4D5D-896F-8195FBCDFD6F}">
      <dgm:prSet/>
      <dgm:spPr/>
      <dgm:t>
        <a:bodyPr/>
        <a:lstStyle/>
        <a:p>
          <a:r>
            <a:rPr lang="en-US"/>
            <a:t>Which areas of Japan could potentially benefit from extra earthquake reinforcement?</a:t>
          </a:r>
        </a:p>
      </dgm:t>
    </dgm:pt>
    <dgm:pt modelId="{AD54888A-400C-470A-9F2F-5295FE5F6EB1}" type="parTrans" cxnId="{AAC5C09E-42AE-485C-A95D-4C6DE22B7C26}">
      <dgm:prSet/>
      <dgm:spPr/>
      <dgm:t>
        <a:bodyPr/>
        <a:lstStyle/>
        <a:p>
          <a:endParaRPr lang="en-US"/>
        </a:p>
      </dgm:t>
    </dgm:pt>
    <dgm:pt modelId="{8FA29DD6-B605-4822-9C54-66A73C84ECCD}" type="sibTrans" cxnId="{AAC5C09E-42AE-485C-A95D-4C6DE22B7C26}">
      <dgm:prSet/>
      <dgm:spPr/>
      <dgm:t>
        <a:bodyPr/>
        <a:lstStyle/>
        <a:p>
          <a:endParaRPr lang="en-US"/>
        </a:p>
      </dgm:t>
    </dgm:pt>
    <dgm:pt modelId="{BA7EB32E-BDE3-4C1C-89CB-A711F17898B4}">
      <dgm:prSet/>
      <dgm:spPr/>
      <dgm:t>
        <a:bodyPr/>
        <a:lstStyle/>
        <a:p>
          <a:r>
            <a:rPr lang="en-US"/>
            <a:t>You can also visualize crime in the city of Boston, examine health facilities in Ghana, explore top universities in Europe, and track releases of toxic chemicals in the United States.</a:t>
          </a:r>
        </a:p>
      </dgm:t>
    </dgm:pt>
    <dgm:pt modelId="{5F903969-616A-4DDC-9991-B2B2107143FB}" type="parTrans" cxnId="{69E6B56F-800B-4252-901C-0C8E207E626D}">
      <dgm:prSet/>
      <dgm:spPr/>
      <dgm:t>
        <a:bodyPr/>
        <a:lstStyle/>
        <a:p>
          <a:endParaRPr lang="en-US"/>
        </a:p>
      </dgm:t>
    </dgm:pt>
    <dgm:pt modelId="{B523E6C4-A90E-4723-BB22-2FA1764339D2}" type="sibTrans" cxnId="{69E6B56F-800B-4252-901C-0C8E207E626D}">
      <dgm:prSet/>
      <dgm:spPr/>
      <dgm:t>
        <a:bodyPr/>
        <a:lstStyle/>
        <a:p>
          <a:endParaRPr lang="en-US"/>
        </a:p>
      </dgm:t>
    </dgm:pt>
    <dgm:pt modelId="{6B1B80A0-721B-42AB-A3A4-78691D1E6E22}" type="pres">
      <dgm:prSet presAssocID="{D9982870-B1F1-455D-BDE7-59439D35130E}" presName="linear" presStyleCnt="0">
        <dgm:presLayoutVars>
          <dgm:animLvl val="lvl"/>
          <dgm:resizeHandles val="exact"/>
        </dgm:presLayoutVars>
      </dgm:prSet>
      <dgm:spPr/>
    </dgm:pt>
    <dgm:pt modelId="{32648BFC-2B77-4021-9FD5-DEFF92CD84F9}" type="pres">
      <dgm:prSet presAssocID="{FC6E268A-46E5-4C2F-A225-ABAD3761E66D}" presName="parentText" presStyleLbl="node1" presStyleIdx="0" presStyleCnt="4">
        <dgm:presLayoutVars>
          <dgm:chMax val="0"/>
          <dgm:bulletEnabled val="1"/>
        </dgm:presLayoutVars>
      </dgm:prSet>
      <dgm:spPr/>
    </dgm:pt>
    <dgm:pt modelId="{9A15825A-ADF6-49FB-AB16-2BF8AC6301D0}" type="pres">
      <dgm:prSet presAssocID="{F488AB42-AF46-4A50-8021-17CECBA12261}" presName="spacer" presStyleCnt="0"/>
      <dgm:spPr/>
    </dgm:pt>
    <dgm:pt modelId="{0A6DEA84-F2E6-44ED-9345-0EA4E3981067}" type="pres">
      <dgm:prSet presAssocID="{06DC96A0-C322-4F51-BD08-600DB8A24F70}" presName="parentText" presStyleLbl="node1" presStyleIdx="1" presStyleCnt="4">
        <dgm:presLayoutVars>
          <dgm:chMax val="0"/>
          <dgm:bulletEnabled val="1"/>
        </dgm:presLayoutVars>
      </dgm:prSet>
      <dgm:spPr/>
    </dgm:pt>
    <dgm:pt modelId="{65167C9C-A1A1-4EB6-A3B7-D190EF615E38}" type="pres">
      <dgm:prSet presAssocID="{0F3206F6-920B-459E-8A84-209A10DC17BD}" presName="spacer" presStyleCnt="0"/>
      <dgm:spPr/>
    </dgm:pt>
    <dgm:pt modelId="{E92156DF-0CA9-4591-BB3B-2476BF41CC13}" type="pres">
      <dgm:prSet presAssocID="{FA9639F9-CB45-4D5D-896F-8195FBCDFD6F}" presName="parentText" presStyleLbl="node1" presStyleIdx="2" presStyleCnt="4">
        <dgm:presLayoutVars>
          <dgm:chMax val="0"/>
          <dgm:bulletEnabled val="1"/>
        </dgm:presLayoutVars>
      </dgm:prSet>
      <dgm:spPr/>
    </dgm:pt>
    <dgm:pt modelId="{45CB0533-70BC-4F32-B5DD-6E87D19D6C52}" type="pres">
      <dgm:prSet presAssocID="{8FA29DD6-B605-4822-9C54-66A73C84ECCD}" presName="spacer" presStyleCnt="0"/>
      <dgm:spPr/>
    </dgm:pt>
    <dgm:pt modelId="{41E7CFFD-725A-49A7-A412-0604F4A531C4}" type="pres">
      <dgm:prSet presAssocID="{BA7EB32E-BDE3-4C1C-89CB-A711F17898B4}" presName="parentText" presStyleLbl="node1" presStyleIdx="3" presStyleCnt="4">
        <dgm:presLayoutVars>
          <dgm:chMax val="0"/>
          <dgm:bulletEnabled val="1"/>
        </dgm:presLayoutVars>
      </dgm:prSet>
      <dgm:spPr/>
    </dgm:pt>
  </dgm:ptLst>
  <dgm:cxnLst>
    <dgm:cxn modelId="{AF395308-C708-42F5-B7D1-D31C36904A61}" type="presOf" srcId="{D9982870-B1F1-455D-BDE7-59439D35130E}" destId="{6B1B80A0-721B-42AB-A3A4-78691D1E6E22}" srcOrd="0" destOrd="0" presId="urn:microsoft.com/office/officeart/2005/8/layout/vList2"/>
    <dgm:cxn modelId="{4D3B580D-36DE-4C1B-BD30-85EE15AE5708}" type="presOf" srcId="{06DC96A0-C322-4F51-BD08-600DB8A24F70}" destId="{0A6DEA84-F2E6-44ED-9345-0EA4E3981067}" srcOrd="0" destOrd="0" presId="urn:microsoft.com/office/officeart/2005/8/layout/vList2"/>
    <dgm:cxn modelId="{F6F23C23-B1DB-4F0F-8F9B-4E5145005877}" type="presOf" srcId="{BA7EB32E-BDE3-4C1C-89CB-A711F17898B4}" destId="{41E7CFFD-725A-49A7-A412-0604F4A531C4}" srcOrd="0" destOrd="0" presId="urn:microsoft.com/office/officeart/2005/8/layout/vList2"/>
    <dgm:cxn modelId="{69E6B56F-800B-4252-901C-0C8E207E626D}" srcId="{D9982870-B1F1-455D-BDE7-59439D35130E}" destId="{BA7EB32E-BDE3-4C1C-89CB-A711F17898B4}" srcOrd="3" destOrd="0" parTransId="{5F903969-616A-4DDC-9991-B2B2107143FB}" sibTransId="{B523E6C4-A90E-4723-BB22-2FA1764339D2}"/>
    <dgm:cxn modelId="{E9DE1A7B-80AF-4D4B-80D4-A7A613F24E05}" srcId="{D9982870-B1F1-455D-BDE7-59439D35130E}" destId="{FC6E268A-46E5-4C2F-A225-ABAD3761E66D}" srcOrd="0" destOrd="0" parTransId="{13850087-EC2C-42F3-BE14-F4F12F483BA8}" sibTransId="{F488AB42-AF46-4A50-8021-17CECBA12261}"/>
    <dgm:cxn modelId="{AFE8EC7E-BB14-4533-9683-4758EF620AF8}" type="presOf" srcId="{FA9639F9-CB45-4D5D-896F-8195FBCDFD6F}" destId="{E92156DF-0CA9-4591-BB3B-2476BF41CC13}" srcOrd="0" destOrd="0" presId="urn:microsoft.com/office/officeart/2005/8/layout/vList2"/>
    <dgm:cxn modelId="{12A16D85-3D9F-4BF0-94B5-BE8A63C14F34}" srcId="{D9982870-B1F1-455D-BDE7-59439D35130E}" destId="{06DC96A0-C322-4F51-BD08-600DB8A24F70}" srcOrd="1" destOrd="0" parTransId="{BCDAAF6A-F6EA-401C-8E79-58A2A7AD8D3A}" sibTransId="{0F3206F6-920B-459E-8A84-209A10DC17BD}"/>
    <dgm:cxn modelId="{600EFF95-3BA5-47FC-9642-79062CF25734}" type="presOf" srcId="{FC6E268A-46E5-4C2F-A225-ABAD3761E66D}" destId="{32648BFC-2B77-4021-9FD5-DEFF92CD84F9}" srcOrd="0" destOrd="0" presId="urn:microsoft.com/office/officeart/2005/8/layout/vList2"/>
    <dgm:cxn modelId="{AAC5C09E-42AE-485C-A95D-4C6DE22B7C26}" srcId="{D9982870-B1F1-455D-BDE7-59439D35130E}" destId="{FA9639F9-CB45-4D5D-896F-8195FBCDFD6F}" srcOrd="2" destOrd="0" parTransId="{AD54888A-400C-470A-9F2F-5295FE5F6EB1}" sibTransId="{8FA29DD6-B605-4822-9C54-66A73C84ECCD}"/>
    <dgm:cxn modelId="{BD653F64-8D03-4DC7-BCCC-05ACAAD16452}" type="presParOf" srcId="{6B1B80A0-721B-42AB-A3A4-78691D1E6E22}" destId="{32648BFC-2B77-4021-9FD5-DEFF92CD84F9}" srcOrd="0" destOrd="0" presId="urn:microsoft.com/office/officeart/2005/8/layout/vList2"/>
    <dgm:cxn modelId="{34AB2DAB-D18E-4473-8DFA-B706C8AE1804}" type="presParOf" srcId="{6B1B80A0-721B-42AB-A3A4-78691D1E6E22}" destId="{9A15825A-ADF6-49FB-AB16-2BF8AC6301D0}" srcOrd="1" destOrd="0" presId="urn:microsoft.com/office/officeart/2005/8/layout/vList2"/>
    <dgm:cxn modelId="{F927B121-661E-4E6E-B234-4267FA24C57B}" type="presParOf" srcId="{6B1B80A0-721B-42AB-A3A4-78691D1E6E22}" destId="{0A6DEA84-F2E6-44ED-9345-0EA4E3981067}" srcOrd="2" destOrd="0" presId="urn:microsoft.com/office/officeart/2005/8/layout/vList2"/>
    <dgm:cxn modelId="{9470825C-2C04-42D0-9AD2-C27D038162C1}" type="presParOf" srcId="{6B1B80A0-721B-42AB-A3A4-78691D1E6E22}" destId="{65167C9C-A1A1-4EB6-A3B7-D190EF615E38}" srcOrd="3" destOrd="0" presId="urn:microsoft.com/office/officeart/2005/8/layout/vList2"/>
    <dgm:cxn modelId="{7775B9C9-056D-48DE-9DE6-9B9C38993F50}" type="presParOf" srcId="{6B1B80A0-721B-42AB-A3A4-78691D1E6E22}" destId="{E92156DF-0CA9-4591-BB3B-2476BF41CC13}" srcOrd="4" destOrd="0" presId="urn:microsoft.com/office/officeart/2005/8/layout/vList2"/>
    <dgm:cxn modelId="{108B2263-D79B-4956-A564-C4360CE458B8}" type="presParOf" srcId="{6B1B80A0-721B-42AB-A3A4-78691D1E6E22}" destId="{45CB0533-70BC-4F32-B5DD-6E87D19D6C52}" srcOrd="5" destOrd="0" presId="urn:microsoft.com/office/officeart/2005/8/layout/vList2"/>
    <dgm:cxn modelId="{C5B4DB82-5510-4B24-AD31-A3F6FEDEB373}" type="presParOf" srcId="{6B1B80A0-721B-42AB-A3A4-78691D1E6E22}" destId="{41E7CFFD-725A-49A7-A412-0604F4A531C4}"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C8EDCDA-B1C7-4B0E-B7A7-75EDEF8CA14D}"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83F37C6D-D591-4D4C-9A40-D4A165951FA6}">
      <dgm:prSet/>
      <dgm:spPr/>
      <dgm:t>
        <a:bodyPr/>
        <a:lstStyle/>
        <a:p>
          <a:r>
            <a:rPr lang="en-US" b="0" i="0"/>
            <a:t>Import dependencies and read file.</a:t>
          </a:r>
          <a:endParaRPr lang="en-US"/>
        </a:p>
      </dgm:t>
    </dgm:pt>
    <dgm:pt modelId="{3D8F5718-1C1C-4E14-9CAF-82767ED1D726}" type="parTrans" cxnId="{1D318CCD-FE24-4489-AFBF-7C1F872547BE}">
      <dgm:prSet/>
      <dgm:spPr/>
      <dgm:t>
        <a:bodyPr/>
        <a:lstStyle/>
        <a:p>
          <a:endParaRPr lang="en-US"/>
        </a:p>
      </dgm:t>
    </dgm:pt>
    <dgm:pt modelId="{7B48FAA9-2827-408A-B9F9-74619880CDB8}" type="sibTrans" cxnId="{1D318CCD-FE24-4489-AFBF-7C1F872547BE}">
      <dgm:prSet/>
      <dgm:spPr/>
      <dgm:t>
        <a:bodyPr/>
        <a:lstStyle/>
        <a:p>
          <a:endParaRPr lang="en-US"/>
        </a:p>
      </dgm:t>
    </dgm:pt>
    <dgm:pt modelId="{350060CB-F9F0-451A-864B-C66692DB8574}">
      <dgm:prSet/>
      <dgm:spPr/>
      <dgm:t>
        <a:bodyPr/>
        <a:lstStyle/>
        <a:p>
          <a:r>
            <a:rPr lang="en-US"/>
            <a:t>L</a:t>
          </a:r>
          <a:r>
            <a:rPr lang="en-US" b="0" i="0"/>
            <a:t>oad the shapefile containing information about forests, wilderness areas, and other lands under the care of the </a:t>
          </a:r>
          <a:r>
            <a:rPr lang="en-US" b="0" i="0">
              <a:hlinkClick xmlns:r="http://schemas.openxmlformats.org/officeDocument/2006/relationships" r:id="rId1"/>
            </a:rPr>
            <a:t>Department of Environmental Conservation</a:t>
          </a:r>
          <a:r>
            <a:rPr lang="en-US" b="0" i="0"/>
            <a:t> in the state of New York.</a:t>
          </a:r>
          <a:endParaRPr lang="en-US"/>
        </a:p>
      </dgm:t>
    </dgm:pt>
    <dgm:pt modelId="{7704A0EC-0EE1-430F-A5F5-BB85987C5936}" type="parTrans" cxnId="{FE821BAC-9BED-4BD5-8B6E-4AFF4C75F468}">
      <dgm:prSet/>
      <dgm:spPr/>
      <dgm:t>
        <a:bodyPr/>
        <a:lstStyle/>
        <a:p>
          <a:endParaRPr lang="en-US"/>
        </a:p>
      </dgm:t>
    </dgm:pt>
    <dgm:pt modelId="{00CF0B0D-AEE7-426B-9CBD-3A083FB87781}" type="sibTrans" cxnId="{FE821BAC-9BED-4BD5-8B6E-4AFF4C75F468}">
      <dgm:prSet/>
      <dgm:spPr/>
      <dgm:t>
        <a:bodyPr/>
        <a:lstStyle/>
        <a:p>
          <a:endParaRPr lang="en-US"/>
        </a:p>
      </dgm:t>
    </dgm:pt>
    <dgm:pt modelId="{D43C13E0-A7C4-4148-A4C4-A881F74C6CD7}">
      <dgm:prSet/>
      <dgm:spPr/>
      <dgm:t>
        <a:bodyPr/>
        <a:lstStyle/>
        <a:p>
          <a:r>
            <a:rPr lang="en-US"/>
            <a:t>Extract data of required classes and areas from all four geo Data frames.</a:t>
          </a:r>
        </a:p>
      </dgm:t>
    </dgm:pt>
    <dgm:pt modelId="{59ABB300-F243-4837-BDF0-B67E432778C6}" type="parTrans" cxnId="{17B768FC-E89D-47E4-BC94-3E56A28F1181}">
      <dgm:prSet/>
      <dgm:spPr/>
      <dgm:t>
        <a:bodyPr/>
        <a:lstStyle/>
        <a:p>
          <a:endParaRPr lang="en-US"/>
        </a:p>
      </dgm:t>
    </dgm:pt>
    <dgm:pt modelId="{DFBE5F63-DE9B-4152-972D-635FEB3C8B16}" type="sibTrans" cxnId="{17B768FC-E89D-47E4-BC94-3E56A28F1181}">
      <dgm:prSet/>
      <dgm:spPr/>
      <dgm:t>
        <a:bodyPr/>
        <a:lstStyle/>
        <a:p>
          <a:endParaRPr lang="en-US"/>
        </a:p>
      </dgm:t>
    </dgm:pt>
    <dgm:pt modelId="{FF601FAE-57A7-410B-AECF-D1532DB103AE}">
      <dgm:prSet/>
      <dgm:spPr/>
      <dgm:t>
        <a:bodyPr/>
        <a:lstStyle/>
        <a:p>
          <a:r>
            <a:rPr lang="en-US"/>
            <a:t>Plot a complete map of all geo data frames.</a:t>
          </a:r>
          <a:br>
            <a:rPr lang="en-US"/>
          </a:br>
          <a:endParaRPr lang="en-US"/>
        </a:p>
      </dgm:t>
    </dgm:pt>
    <dgm:pt modelId="{BFF69A36-0A7F-41EE-8752-E71FBC074A1D}" type="parTrans" cxnId="{9712F8E4-BF43-4711-938C-17EE966E07D2}">
      <dgm:prSet/>
      <dgm:spPr/>
      <dgm:t>
        <a:bodyPr/>
        <a:lstStyle/>
        <a:p>
          <a:endParaRPr lang="en-US"/>
        </a:p>
      </dgm:t>
    </dgm:pt>
    <dgm:pt modelId="{041CD5DD-7741-4CD8-AB15-EF5D8998EB84}" type="sibTrans" cxnId="{9712F8E4-BF43-4711-938C-17EE966E07D2}">
      <dgm:prSet/>
      <dgm:spPr/>
      <dgm:t>
        <a:bodyPr/>
        <a:lstStyle/>
        <a:p>
          <a:endParaRPr lang="en-US"/>
        </a:p>
      </dgm:t>
    </dgm:pt>
    <dgm:pt modelId="{F6175E58-8A36-4FC9-BB99-C2496B6B7282}" type="pres">
      <dgm:prSet presAssocID="{2C8EDCDA-B1C7-4B0E-B7A7-75EDEF8CA14D}" presName="root" presStyleCnt="0">
        <dgm:presLayoutVars>
          <dgm:dir/>
          <dgm:resizeHandles val="exact"/>
        </dgm:presLayoutVars>
      </dgm:prSet>
      <dgm:spPr/>
    </dgm:pt>
    <dgm:pt modelId="{70B79EFD-1F27-431D-A2B1-6665B9EEACAC}" type="pres">
      <dgm:prSet presAssocID="{83F37C6D-D591-4D4C-9A40-D4A165951FA6}" presName="compNode" presStyleCnt="0"/>
      <dgm:spPr/>
    </dgm:pt>
    <dgm:pt modelId="{6FC9B8AE-41E3-4496-8C70-9A1D173E7CB6}" type="pres">
      <dgm:prSet presAssocID="{83F37C6D-D591-4D4C-9A40-D4A165951FA6}" presName="bgRect" presStyleLbl="bgShp" presStyleIdx="0" presStyleCnt="4"/>
      <dgm:spPr/>
    </dgm:pt>
    <dgm:pt modelId="{763E14C0-0238-4872-82E8-F6756DFCE3E3}" type="pres">
      <dgm:prSet presAssocID="{83F37C6D-D591-4D4C-9A40-D4A165951FA6}" presName="iconRect" presStyleLbl="node1" presStyleIdx="0" presStyleCnt="4"/>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Open Folder"/>
        </a:ext>
      </dgm:extLst>
    </dgm:pt>
    <dgm:pt modelId="{7DD8E97C-E01A-4FC0-B688-C1CEADE95AA6}" type="pres">
      <dgm:prSet presAssocID="{83F37C6D-D591-4D4C-9A40-D4A165951FA6}" presName="spaceRect" presStyleCnt="0"/>
      <dgm:spPr/>
    </dgm:pt>
    <dgm:pt modelId="{D5FB3EC6-949F-418E-A234-D3F21B33D8E0}" type="pres">
      <dgm:prSet presAssocID="{83F37C6D-D591-4D4C-9A40-D4A165951FA6}" presName="parTx" presStyleLbl="revTx" presStyleIdx="0" presStyleCnt="4">
        <dgm:presLayoutVars>
          <dgm:chMax val="0"/>
          <dgm:chPref val="0"/>
        </dgm:presLayoutVars>
      </dgm:prSet>
      <dgm:spPr/>
    </dgm:pt>
    <dgm:pt modelId="{AD2835B2-6F7C-41D0-8AEB-4FA9A0136D0A}" type="pres">
      <dgm:prSet presAssocID="{7B48FAA9-2827-408A-B9F9-74619880CDB8}" presName="sibTrans" presStyleCnt="0"/>
      <dgm:spPr/>
    </dgm:pt>
    <dgm:pt modelId="{D0C16959-8196-4779-80AE-D20734B8625E}" type="pres">
      <dgm:prSet presAssocID="{350060CB-F9F0-451A-864B-C66692DB8574}" presName="compNode" presStyleCnt="0"/>
      <dgm:spPr/>
    </dgm:pt>
    <dgm:pt modelId="{05B4D410-950F-4120-8395-4D3216F51483}" type="pres">
      <dgm:prSet presAssocID="{350060CB-F9F0-451A-864B-C66692DB8574}" presName="bgRect" presStyleLbl="bgShp" presStyleIdx="1" presStyleCnt="4"/>
      <dgm:spPr/>
    </dgm:pt>
    <dgm:pt modelId="{B2FA70A9-1D3C-4BD9-B98A-F762B53E8C37}" type="pres">
      <dgm:prSet presAssocID="{350060CB-F9F0-451A-864B-C66692DB8574}" presName="iconRect" presStyleLbl="node1" presStyleIdx="1" presStyleCnt="4"/>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Forest scene"/>
        </a:ext>
      </dgm:extLst>
    </dgm:pt>
    <dgm:pt modelId="{73E25C1A-213F-4227-ABFD-B31EDCC6570B}" type="pres">
      <dgm:prSet presAssocID="{350060CB-F9F0-451A-864B-C66692DB8574}" presName="spaceRect" presStyleCnt="0"/>
      <dgm:spPr/>
    </dgm:pt>
    <dgm:pt modelId="{B84FBFBB-5962-4701-9702-DA809FAE1221}" type="pres">
      <dgm:prSet presAssocID="{350060CB-F9F0-451A-864B-C66692DB8574}" presName="parTx" presStyleLbl="revTx" presStyleIdx="1" presStyleCnt="4">
        <dgm:presLayoutVars>
          <dgm:chMax val="0"/>
          <dgm:chPref val="0"/>
        </dgm:presLayoutVars>
      </dgm:prSet>
      <dgm:spPr/>
    </dgm:pt>
    <dgm:pt modelId="{3C4F7886-0AB9-4EC4-A98A-DB21B626506E}" type="pres">
      <dgm:prSet presAssocID="{00CF0B0D-AEE7-426B-9CBD-3A083FB87781}" presName="sibTrans" presStyleCnt="0"/>
      <dgm:spPr/>
    </dgm:pt>
    <dgm:pt modelId="{F79D0491-4115-40F5-AECB-F3608BA1E062}" type="pres">
      <dgm:prSet presAssocID="{D43C13E0-A7C4-4148-A4C4-A881F74C6CD7}" presName="compNode" presStyleCnt="0"/>
      <dgm:spPr/>
    </dgm:pt>
    <dgm:pt modelId="{6F1ACD03-A6DB-42D4-8706-998EBD1B2FF6}" type="pres">
      <dgm:prSet presAssocID="{D43C13E0-A7C4-4148-A4C4-A881F74C6CD7}" presName="bgRect" presStyleLbl="bgShp" presStyleIdx="2" presStyleCnt="4"/>
      <dgm:spPr/>
    </dgm:pt>
    <dgm:pt modelId="{E0665D4F-CEE9-4925-99B6-800763BEA5E2}" type="pres">
      <dgm:prSet presAssocID="{D43C13E0-A7C4-4148-A4C4-A881F74C6CD7}" presName="iconRect" presStyleLbl="node1" presStyleIdx="2" presStyleCnt="4"/>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Statistics"/>
        </a:ext>
      </dgm:extLst>
    </dgm:pt>
    <dgm:pt modelId="{5FA8991A-9155-4149-B507-90F7BF5D8F41}" type="pres">
      <dgm:prSet presAssocID="{D43C13E0-A7C4-4148-A4C4-A881F74C6CD7}" presName="spaceRect" presStyleCnt="0"/>
      <dgm:spPr/>
    </dgm:pt>
    <dgm:pt modelId="{21E0487D-57C3-42C8-91B7-70BDA5F48BBC}" type="pres">
      <dgm:prSet presAssocID="{D43C13E0-A7C4-4148-A4C4-A881F74C6CD7}" presName="parTx" presStyleLbl="revTx" presStyleIdx="2" presStyleCnt="4">
        <dgm:presLayoutVars>
          <dgm:chMax val="0"/>
          <dgm:chPref val="0"/>
        </dgm:presLayoutVars>
      </dgm:prSet>
      <dgm:spPr/>
    </dgm:pt>
    <dgm:pt modelId="{0221F2AC-AAED-40B6-BC3C-858EA4E0AEC5}" type="pres">
      <dgm:prSet presAssocID="{DFBE5F63-DE9B-4152-972D-635FEB3C8B16}" presName="sibTrans" presStyleCnt="0"/>
      <dgm:spPr/>
    </dgm:pt>
    <dgm:pt modelId="{4F9BCDB5-70C9-41EC-8C0B-0AD673AB211B}" type="pres">
      <dgm:prSet presAssocID="{FF601FAE-57A7-410B-AECF-D1532DB103AE}" presName="compNode" presStyleCnt="0"/>
      <dgm:spPr/>
    </dgm:pt>
    <dgm:pt modelId="{CCDB43D8-5FD5-444A-8CDE-6F850105A421}" type="pres">
      <dgm:prSet presAssocID="{FF601FAE-57A7-410B-AECF-D1532DB103AE}" presName="bgRect" presStyleLbl="bgShp" presStyleIdx="3" presStyleCnt="4"/>
      <dgm:spPr/>
    </dgm:pt>
    <dgm:pt modelId="{0A71D823-99E1-4123-9C31-F1F958FA4123}" type="pres">
      <dgm:prSet presAssocID="{FF601FAE-57A7-410B-AECF-D1532DB103AE}" presName="iconRect" presStyleLbl="node1" presStyleIdx="3" presStyleCnt="4"/>
      <dgm:spPr>
        <a:blipFill>
          <a:blip xmlns:r="http://schemas.openxmlformats.org/officeDocument/2006/relationships"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dgm:spPr>
      <dgm:extLst>
        <a:ext uri="{E40237B7-FDA0-4F09-8148-C483321AD2D9}">
          <dgm14:cNvPr xmlns:dgm14="http://schemas.microsoft.com/office/drawing/2010/diagram" id="0" name="" descr="Map with pin"/>
        </a:ext>
      </dgm:extLst>
    </dgm:pt>
    <dgm:pt modelId="{09A6A2D6-F392-4DE6-92F3-A8F82875AC7E}" type="pres">
      <dgm:prSet presAssocID="{FF601FAE-57A7-410B-AECF-D1532DB103AE}" presName="spaceRect" presStyleCnt="0"/>
      <dgm:spPr/>
    </dgm:pt>
    <dgm:pt modelId="{BCE8FEBD-0E05-4681-BD00-18577095C2CA}" type="pres">
      <dgm:prSet presAssocID="{FF601FAE-57A7-410B-AECF-D1532DB103AE}" presName="parTx" presStyleLbl="revTx" presStyleIdx="3" presStyleCnt="4">
        <dgm:presLayoutVars>
          <dgm:chMax val="0"/>
          <dgm:chPref val="0"/>
        </dgm:presLayoutVars>
      </dgm:prSet>
      <dgm:spPr/>
    </dgm:pt>
  </dgm:ptLst>
  <dgm:cxnLst>
    <dgm:cxn modelId="{3A773948-1908-4EBB-8080-E412A3072354}" type="presOf" srcId="{83F37C6D-D591-4D4C-9A40-D4A165951FA6}" destId="{D5FB3EC6-949F-418E-A234-D3F21B33D8E0}" srcOrd="0" destOrd="0" presId="urn:microsoft.com/office/officeart/2018/2/layout/IconVerticalSolidList"/>
    <dgm:cxn modelId="{C3D8D76D-F4B4-45A8-B951-7A0A54185CCA}" type="presOf" srcId="{FF601FAE-57A7-410B-AECF-D1532DB103AE}" destId="{BCE8FEBD-0E05-4681-BD00-18577095C2CA}" srcOrd="0" destOrd="0" presId="urn:microsoft.com/office/officeart/2018/2/layout/IconVerticalSolidList"/>
    <dgm:cxn modelId="{C67D228B-AA97-4FE8-8CCB-6F9603DEDF82}" type="presOf" srcId="{2C8EDCDA-B1C7-4B0E-B7A7-75EDEF8CA14D}" destId="{F6175E58-8A36-4FC9-BB99-C2496B6B7282}" srcOrd="0" destOrd="0" presId="urn:microsoft.com/office/officeart/2018/2/layout/IconVerticalSolidList"/>
    <dgm:cxn modelId="{FE821BAC-9BED-4BD5-8B6E-4AFF4C75F468}" srcId="{2C8EDCDA-B1C7-4B0E-B7A7-75EDEF8CA14D}" destId="{350060CB-F9F0-451A-864B-C66692DB8574}" srcOrd="1" destOrd="0" parTransId="{7704A0EC-0EE1-430F-A5F5-BB85987C5936}" sibTransId="{00CF0B0D-AEE7-426B-9CBD-3A083FB87781}"/>
    <dgm:cxn modelId="{859628C5-86F6-430F-B39B-0EC8AA81CE4A}" type="presOf" srcId="{350060CB-F9F0-451A-864B-C66692DB8574}" destId="{B84FBFBB-5962-4701-9702-DA809FAE1221}" srcOrd="0" destOrd="0" presId="urn:microsoft.com/office/officeart/2018/2/layout/IconVerticalSolidList"/>
    <dgm:cxn modelId="{1D318CCD-FE24-4489-AFBF-7C1F872547BE}" srcId="{2C8EDCDA-B1C7-4B0E-B7A7-75EDEF8CA14D}" destId="{83F37C6D-D591-4D4C-9A40-D4A165951FA6}" srcOrd="0" destOrd="0" parTransId="{3D8F5718-1C1C-4E14-9CAF-82767ED1D726}" sibTransId="{7B48FAA9-2827-408A-B9F9-74619880CDB8}"/>
    <dgm:cxn modelId="{3ADB8CDD-268F-4265-9941-DB9DEA44E7A5}" type="presOf" srcId="{D43C13E0-A7C4-4148-A4C4-A881F74C6CD7}" destId="{21E0487D-57C3-42C8-91B7-70BDA5F48BBC}" srcOrd="0" destOrd="0" presId="urn:microsoft.com/office/officeart/2018/2/layout/IconVerticalSolidList"/>
    <dgm:cxn modelId="{9712F8E4-BF43-4711-938C-17EE966E07D2}" srcId="{2C8EDCDA-B1C7-4B0E-B7A7-75EDEF8CA14D}" destId="{FF601FAE-57A7-410B-AECF-D1532DB103AE}" srcOrd="3" destOrd="0" parTransId="{BFF69A36-0A7F-41EE-8752-E71FBC074A1D}" sibTransId="{041CD5DD-7741-4CD8-AB15-EF5D8998EB84}"/>
    <dgm:cxn modelId="{17B768FC-E89D-47E4-BC94-3E56A28F1181}" srcId="{2C8EDCDA-B1C7-4B0E-B7A7-75EDEF8CA14D}" destId="{D43C13E0-A7C4-4148-A4C4-A881F74C6CD7}" srcOrd="2" destOrd="0" parTransId="{59ABB300-F243-4837-BDF0-B67E432778C6}" sibTransId="{DFBE5F63-DE9B-4152-972D-635FEB3C8B16}"/>
    <dgm:cxn modelId="{403CCBE4-6D54-4463-859A-4BB5D17FA0EB}" type="presParOf" srcId="{F6175E58-8A36-4FC9-BB99-C2496B6B7282}" destId="{70B79EFD-1F27-431D-A2B1-6665B9EEACAC}" srcOrd="0" destOrd="0" presId="urn:microsoft.com/office/officeart/2018/2/layout/IconVerticalSolidList"/>
    <dgm:cxn modelId="{ED72E281-D3FC-4664-BCCC-A125BB6FBD9F}" type="presParOf" srcId="{70B79EFD-1F27-431D-A2B1-6665B9EEACAC}" destId="{6FC9B8AE-41E3-4496-8C70-9A1D173E7CB6}" srcOrd="0" destOrd="0" presId="urn:microsoft.com/office/officeart/2018/2/layout/IconVerticalSolidList"/>
    <dgm:cxn modelId="{BC5E4AE7-6A40-4C5E-B322-DDC9454B539D}" type="presParOf" srcId="{70B79EFD-1F27-431D-A2B1-6665B9EEACAC}" destId="{763E14C0-0238-4872-82E8-F6756DFCE3E3}" srcOrd="1" destOrd="0" presId="urn:microsoft.com/office/officeart/2018/2/layout/IconVerticalSolidList"/>
    <dgm:cxn modelId="{09D6D9F1-FAE7-45BF-A156-DA5A701771F0}" type="presParOf" srcId="{70B79EFD-1F27-431D-A2B1-6665B9EEACAC}" destId="{7DD8E97C-E01A-4FC0-B688-C1CEADE95AA6}" srcOrd="2" destOrd="0" presId="urn:microsoft.com/office/officeart/2018/2/layout/IconVerticalSolidList"/>
    <dgm:cxn modelId="{263AC8D5-973E-437A-9919-1B4EA722B67F}" type="presParOf" srcId="{70B79EFD-1F27-431D-A2B1-6665B9EEACAC}" destId="{D5FB3EC6-949F-418E-A234-D3F21B33D8E0}" srcOrd="3" destOrd="0" presId="urn:microsoft.com/office/officeart/2018/2/layout/IconVerticalSolidList"/>
    <dgm:cxn modelId="{BD0263DA-DCCB-426B-9C88-DFDE9E82C7C2}" type="presParOf" srcId="{F6175E58-8A36-4FC9-BB99-C2496B6B7282}" destId="{AD2835B2-6F7C-41D0-8AEB-4FA9A0136D0A}" srcOrd="1" destOrd="0" presId="urn:microsoft.com/office/officeart/2018/2/layout/IconVerticalSolidList"/>
    <dgm:cxn modelId="{2FFBDFCB-B690-47E5-8199-23C9CF74EE4F}" type="presParOf" srcId="{F6175E58-8A36-4FC9-BB99-C2496B6B7282}" destId="{D0C16959-8196-4779-80AE-D20734B8625E}" srcOrd="2" destOrd="0" presId="urn:microsoft.com/office/officeart/2018/2/layout/IconVerticalSolidList"/>
    <dgm:cxn modelId="{74A4760C-F821-45A0-B65E-6868FCD0B6BF}" type="presParOf" srcId="{D0C16959-8196-4779-80AE-D20734B8625E}" destId="{05B4D410-950F-4120-8395-4D3216F51483}" srcOrd="0" destOrd="0" presId="urn:microsoft.com/office/officeart/2018/2/layout/IconVerticalSolidList"/>
    <dgm:cxn modelId="{EB97C80E-C339-4692-8FA7-E4B9F0033D65}" type="presParOf" srcId="{D0C16959-8196-4779-80AE-D20734B8625E}" destId="{B2FA70A9-1D3C-4BD9-B98A-F762B53E8C37}" srcOrd="1" destOrd="0" presId="urn:microsoft.com/office/officeart/2018/2/layout/IconVerticalSolidList"/>
    <dgm:cxn modelId="{F64B49AD-D7F3-442C-BA2C-C3389B9FE8F0}" type="presParOf" srcId="{D0C16959-8196-4779-80AE-D20734B8625E}" destId="{73E25C1A-213F-4227-ABFD-B31EDCC6570B}" srcOrd="2" destOrd="0" presId="urn:microsoft.com/office/officeart/2018/2/layout/IconVerticalSolidList"/>
    <dgm:cxn modelId="{4B7D620F-43D3-4C9F-B273-CCA56094613D}" type="presParOf" srcId="{D0C16959-8196-4779-80AE-D20734B8625E}" destId="{B84FBFBB-5962-4701-9702-DA809FAE1221}" srcOrd="3" destOrd="0" presId="urn:microsoft.com/office/officeart/2018/2/layout/IconVerticalSolidList"/>
    <dgm:cxn modelId="{E17F4838-8B5A-4320-A84F-358F5ECA5A78}" type="presParOf" srcId="{F6175E58-8A36-4FC9-BB99-C2496B6B7282}" destId="{3C4F7886-0AB9-4EC4-A98A-DB21B626506E}" srcOrd="3" destOrd="0" presId="urn:microsoft.com/office/officeart/2018/2/layout/IconVerticalSolidList"/>
    <dgm:cxn modelId="{38EE3A19-E9C1-4790-AE9F-53D263D388F8}" type="presParOf" srcId="{F6175E58-8A36-4FC9-BB99-C2496B6B7282}" destId="{F79D0491-4115-40F5-AECB-F3608BA1E062}" srcOrd="4" destOrd="0" presId="urn:microsoft.com/office/officeart/2018/2/layout/IconVerticalSolidList"/>
    <dgm:cxn modelId="{F01E18C1-86D1-4600-9AF9-73099BD6DAB7}" type="presParOf" srcId="{F79D0491-4115-40F5-AECB-F3608BA1E062}" destId="{6F1ACD03-A6DB-42D4-8706-998EBD1B2FF6}" srcOrd="0" destOrd="0" presId="urn:microsoft.com/office/officeart/2018/2/layout/IconVerticalSolidList"/>
    <dgm:cxn modelId="{8E0CBB01-93A8-420D-B8DF-5BC8A0C19AF3}" type="presParOf" srcId="{F79D0491-4115-40F5-AECB-F3608BA1E062}" destId="{E0665D4F-CEE9-4925-99B6-800763BEA5E2}" srcOrd="1" destOrd="0" presId="urn:microsoft.com/office/officeart/2018/2/layout/IconVerticalSolidList"/>
    <dgm:cxn modelId="{189C9DD4-7CBD-4D38-B1F8-5ECA5B250966}" type="presParOf" srcId="{F79D0491-4115-40F5-AECB-F3608BA1E062}" destId="{5FA8991A-9155-4149-B507-90F7BF5D8F41}" srcOrd="2" destOrd="0" presId="urn:microsoft.com/office/officeart/2018/2/layout/IconVerticalSolidList"/>
    <dgm:cxn modelId="{C51741A7-2C15-4B12-B5E3-720DDF6477D1}" type="presParOf" srcId="{F79D0491-4115-40F5-AECB-F3608BA1E062}" destId="{21E0487D-57C3-42C8-91B7-70BDA5F48BBC}" srcOrd="3" destOrd="0" presId="urn:microsoft.com/office/officeart/2018/2/layout/IconVerticalSolidList"/>
    <dgm:cxn modelId="{63C0A07A-0E0A-460C-BD1F-D902059844C5}" type="presParOf" srcId="{F6175E58-8A36-4FC9-BB99-C2496B6B7282}" destId="{0221F2AC-AAED-40B6-BC3C-858EA4E0AEC5}" srcOrd="5" destOrd="0" presId="urn:microsoft.com/office/officeart/2018/2/layout/IconVerticalSolidList"/>
    <dgm:cxn modelId="{EDB6F57D-96D5-4371-853E-6B801C908483}" type="presParOf" srcId="{F6175E58-8A36-4FC9-BB99-C2496B6B7282}" destId="{4F9BCDB5-70C9-41EC-8C0B-0AD673AB211B}" srcOrd="6" destOrd="0" presId="urn:microsoft.com/office/officeart/2018/2/layout/IconVerticalSolidList"/>
    <dgm:cxn modelId="{17A00A3D-2115-4200-9FCB-DF71ECDE6F29}" type="presParOf" srcId="{4F9BCDB5-70C9-41EC-8C0B-0AD673AB211B}" destId="{CCDB43D8-5FD5-444A-8CDE-6F850105A421}" srcOrd="0" destOrd="0" presId="urn:microsoft.com/office/officeart/2018/2/layout/IconVerticalSolidList"/>
    <dgm:cxn modelId="{6B0F2BED-6C81-483C-BDFB-AD34DDCB3419}" type="presParOf" srcId="{4F9BCDB5-70C9-41EC-8C0B-0AD673AB211B}" destId="{0A71D823-99E1-4123-9C31-F1F958FA4123}" srcOrd="1" destOrd="0" presId="urn:microsoft.com/office/officeart/2018/2/layout/IconVerticalSolidList"/>
    <dgm:cxn modelId="{BDCD98DE-6A66-477C-B280-6D568815F3F2}" type="presParOf" srcId="{4F9BCDB5-70C9-41EC-8C0B-0AD673AB211B}" destId="{09A6A2D6-F392-4DE6-92F3-A8F82875AC7E}" srcOrd="2" destOrd="0" presId="urn:microsoft.com/office/officeart/2018/2/layout/IconVerticalSolidList"/>
    <dgm:cxn modelId="{9F84FBD4-2662-47E5-82AC-948E994B1605}" type="presParOf" srcId="{4F9BCDB5-70C9-41EC-8C0B-0AD673AB211B}" destId="{BCE8FEBD-0E05-4681-BD00-18577095C2C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648BFC-2B77-4021-9FD5-DEFF92CD84F9}">
      <dsp:nvSpPr>
        <dsp:cNvPr id="0" name=""/>
        <dsp:cNvSpPr/>
      </dsp:nvSpPr>
      <dsp:spPr>
        <a:xfrm>
          <a:off x="0" y="580643"/>
          <a:ext cx="6263640" cy="1044809"/>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i="0" kern="1200"/>
            <a:t>Does New York City have sufficient hospitals to respond to motor vehicle collisions? </a:t>
          </a:r>
          <a:r>
            <a:rPr lang="en-US" sz="1900" kern="1200"/>
            <a:t>Which areas of the city have gaps in coverage?</a:t>
          </a:r>
        </a:p>
      </dsp:txBody>
      <dsp:txXfrm>
        <a:off x="51003" y="631646"/>
        <a:ext cx="6161634" cy="942803"/>
      </dsp:txXfrm>
    </dsp:sp>
    <dsp:sp modelId="{0A6DEA84-F2E6-44ED-9345-0EA4E3981067}">
      <dsp:nvSpPr>
        <dsp:cNvPr id="0" name=""/>
        <dsp:cNvSpPr/>
      </dsp:nvSpPr>
      <dsp:spPr>
        <a:xfrm>
          <a:off x="0" y="1680173"/>
          <a:ext cx="6263640" cy="1044809"/>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How do purple martins, a threatened bird species, travel between North and South America? Are the birds travelling to conservation areas?</a:t>
          </a:r>
        </a:p>
      </dsp:txBody>
      <dsp:txXfrm>
        <a:off x="51003" y="1731176"/>
        <a:ext cx="6161634" cy="942803"/>
      </dsp:txXfrm>
    </dsp:sp>
    <dsp:sp modelId="{E92156DF-0CA9-4591-BB3B-2476BF41CC13}">
      <dsp:nvSpPr>
        <dsp:cNvPr id="0" name=""/>
        <dsp:cNvSpPr/>
      </dsp:nvSpPr>
      <dsp:spPr>
        <a:xfrm>
          <a:off x="0" y="2779704"/>
          <a:ext cx="6263640" cy="1044809"/>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Which areas of Japan could potentially benefit from extra earthquake reinforcement?</a:t>
          </a:r>
        </a:p>
      </dsp:txBody>
      <dsp:txXfrm>
        <a:off x="51003" y="2830707"/>
        <a:ext cx="6161634" cy="942803"/>
      </dsp:txXfrm>
    </dsp:sp>
    <dsp:sp modelId="{41E7CFFD-725A-49A7-A412-0604F4A531C4}">
      <dsp:nvSpPr>
        <dsp:cNvPr id="0" name=""/>
        <dsp:cNvSpPr/>
      </dsp:nvSpPr>
      <dsp:spPr>
        <a:xfrm>
          <a:off x="0" y="3879233"/>
          <a:ext cx="6263640" cy="1044809"/>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You can also visualize crime in the city of Boston, examine health facilities in Ghana, explore top universities in Europe, and track releases of toxic chemicals in the United States.</a:t>
          </a:r>
        </a:p>
      </dsp:txBody>
      <dsp:txXfrm>
        <a:off x="51003" y="3930236"/>
        <a:ext cx="6161634" cy="9428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C9B8AE-41E3-4496-8C70-9A1D173E7CB6}">
      <dsp:nvSpPr>
        <dsp:cNvPr id="0" name=""/>
        <dsp:cNvSpPr/>
      </dsp:nvSpPr>
      <dsp:spPr>
        <a:xfrm>
          <a:off x="0" y="2284"/>
          <a:ext cx="6263640" cy="1157919"/>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63E14C0-0238-4872-82E8-F6756DFCE3E3}">
      <dsp:nvSpPr>
        <dsp:cNvPr id="0" name=""/>
        <dsp:cNvSpPr/>
      </dsp:nvSpPr>
      <dsp:spPr>
        <a:xfrm>
          <a:off x="350270" y="262816"/>
          <a:ext cx="636855" cy="63685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5FB3EC6-949F-418E-A234-D3F21B33D8E0}">
      <dsp:nvSpPr>
        <dsp:cNvPr id="0" name=""/>
        <dsp:cNvSpPr/>
      </dsp:nvSpPr>
      <dsp:spPr>
        <a:xfrm>
          <a:off x="1337397" y="2284"/>
          <a:ext cx="4926242" cy="1157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47" tIns="122547" rIns="122547" bIns="122547" numCol="1" spcCol="1270" anchor="ctr" anchorCtr="0">
          <a:noAutofit/>
        </a:bodyPr>
        <a:lstStyle/>
        <a:p>
          <a:pPr marL="0" lvl="0" indent="0" algn="l" defTabSz="711200">
            <a:lnSpc>
              <a:spcPct val="90000"/>
            </a:lnSpc>
            <a:spcBef>
              <a:spcPct val="0"/>
            </a:spcBef>
            <a:spcAft>
              <a:spcPct val="35000"/>
            </a:spcAft>
            <a:buNone/>
          </a:pPr>
          <a:r>
            <a:rPr lang="en-US" sz="1600" b="0" i="0" kern="1200"/>
            <a:t>Import dependencies and read file.</a:t>
          </a:r>
          <a:endParaRPr lang="en-US" sz="1600" kern="1200"/>
        </a:p>
      </dsp:txBody>
      <dsp:txXfrm>
        <a:off x="1337397" y="2284"/>
        <a:ext cx="4926242" cy="1157919"/>
      </dsp:txXfrm>
    </dsp:sp>
    <dsp:sp modelId="{05B4D410-950F-4120-8395-4D3216F51483}">
      <dsp:nvSpPr>
        <dsp:cNvPr id="0" name=""/>
        <dsp:cNvSpPr/>
      </dsp:nvSpPr>
      <dsp:spPr>
        <a:xfrm>
          <a:off x="0" y="1449684"/>
          <a:ext cx="6263640" cy="1157919"/>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2FA70A9-1D3C-4BD9-B98A-F762B53E8C37}">
      <dsp:nvSpPr>
        <dsp:cNvPr id="0" name=""/>
        <dsp:cNvSpPr/>
      </dsp:nvSpPr>
      <dsp:spPr>
        <a:xfrm>
          <a:off x="350270" y="1710216"/>
          <a:ext cx="636855" cy="63685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84FBFBB-5962-4701-9702-DA809FAE1221}">
      <dsp:nvSpPr>
        <dsp:cNvPr id="0" name=""/>
        <dsp:cNvSpPr/>
      </dsp:nvSpPr>
      <dsp:spPr>
        <a:xfrm>
          <a:off x="1337397" y="1449684"/>
          <a:ext cx="4926242" cy="1157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47" tIns="122547" rIns="122547" bIns="122547" numCol="1" spcCol="1270" anchor="ctr" anchorCtr="0">
          <a:noAutofit/>
        </a:bodyPr>
        <a:lstStyle/>
        <a:p>
          <a:pPr marL="0" lvl="0" indent="0" algn="l" defTabSz="711200">
            <a:lnSpc>
              <a:spcPct val="90000"/>
            </a:lnSpc>
            <a:spcBef>
              <a:spcPct val="0"/>
            </a:spcBef>
            <a:spcAft>
              <a:spcPct val="35000"/>
            </a:spcAft>
            <a:buNone/>
          </a:pPr>
          <a:r>
            <a:rPr lang="en-US" sz="1600" kern="1200"/>
            <a:t>L</a:t>
          </a:r>
          <a:r>
            <a:rPr lang="en-US" sz="1600" b="0" i="0" kern="1200"/>
            <a:t>oad the shapefile containing information about forests, wilderness areas, and other lands under the care of the </a:t>
          </a:r>
          <a:r>
            <a:rPr lang="en-US" sz="1600" b="0" i="0" kern="1200">
              <a:hlinkClick xmlns:r="http://schemas.openxmlformats.org/officeDocument/2006/relationships" r:id="rId5"/>
            </a:rPr>
            <a:t>Department of Environmental Conservation</a:t>
          </a:r>
          <a:r>
            <a:rPr lang="en-US" sz="1600" b="0" i="0" kern="1200"/>
            <a:t> in the state of New York.</a:t>
          </a:r>
          <a:endParaRPr lang="en-US" sz="1600" kern="1200"/>
        </a:p>
      </dsp:txBody>
      <dsp:txXfrm>
        <a:off x="1337397" y="1449684"/>
        <a:ext cx="4926242" cy="1157919"/>
      </dsp:txXfrm>
    </dsp:sp>
    <dsp:sp modelId="{6F1ACD03-A6DB-42D4-8706-998EBD1B2FF6}">
      <dsp:nvSpPr>
        <dsp:cNvPr id="0" name=""/>
        <dsp:cNvSpPr/>
      </dsp:nvSpPr>
      <dsp:spPr>
        <a:xfrm>
          <a:off x="0" y="2897083"/>
          <a:ext cx="6263640" cy="1157919"/>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0665D4F-CEE9-4925-99B6-800763BEA5E2}">
      <dsp:nvSpPr>
        <dsp:cNvPr id="0" name=""/>
        <dsp:cNvSpPr/>
      </dsp:nvSpPr>
      <dsp:spPr>
        <a:xfrm>
          <a:off x="350270" y="3157615"/>
          <a:ext cx="636855" cy="636855"/>
        </a:xfrm>
        <a:prstGeom prst="rect">
          <a:avLst/>
        </a:prstGeom>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1E0487D-57C3-42C8-91B7-70BDA5F48BBC}">
      <dsp:nvSpPr>
        <dsp:cNvPr id="0" name=""/>
        <dsp:cNvSpPr/>
      </dsp:nvSpPr>
      <dsp:spPr>
        <a:xfrm>
          <a:off x="1337397" y="2897083"/>
          <a:ext cx="4926242" cy="1157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47" tIns="122547" rIns="122547" bIns="122547" numCol="1" spcCol="1270" anchor="ctr" anchorCtr="0">
          <a:noAutofit/>
        </a:bodyPr>
        <a:lstStyle/>
        <a:p>
          <a:pPr marL="0" lvl="0" indent="0" algn="l" defTabSz="711200">
            <a:lnSpc>
              <a:spcPct val="90000"/>
            </a:lnSpc>
            <a:spcBef>
              <a:spcPct val="0"/>
            </a:spcBef>
            <a:spcAft>
              <a:spcPct val="35000"/>
            </a:spcAft>
            <a:buNone/>
          </a:pPr>
          <a:r>
            <a:rPr lang="en-US" sz="1600" kern="1200"/>
            <a:t>Extract data of required classes and areas from all four geo Data frames.</a:t>
          </a:r>
        </a:p>
      </dsp:txBody>
      <dsp:txXfrm>
        <a:off x="1337397" y="2897083"/>
        <a:ext cx="4926242" cy="1157919"/>
      </dsp:txXfrm>
    </dsp:sp>
    <dsp:sp modelId="{CCDB43D8-5FD5-444A-8CDE-6F850105A421}">
      <dsp:nvSpPr>
        <dsp:cNvPr id="0" name=""/>
        <dsp:cNvSpPr/>
      </dsp:nvSpPr>
      <dsp:spPr>
        <a:xfrm>
          <a:off x="0" y="4344483"/>
          <a:ext cx="6263640" cy="1157919"/>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A71D823-99E1-4123-9C31-F1F958FA4123}">
      <dsp:nvSpPr>
        <dsp:cNvPr id="0" name=""/>
        <dsp:cNvSpPr/>
      </dsp:nvSpPr>
      <dsp:spPr>
        <a:xfrm>
          <a:off x="350270" y="4605015"/>
          <a:ext cx="636855" cy="636855"/>
        </a:xfrm>
        <a:prstGeom prst="rect">
          <a:avLst/>
        </a:prstGeom>
        <a:blipFill>
          <a:blip xmlns:r="http://schemas.openxmlformats.org/officeDocument/2006/relationships"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CE8FEBD-0E05-4681-BD00-18577095C2CA}">
      <dsp:nvSpPr>
        <dsp:cNvPr id="0" name=""/>
        <dsp:cNvSpPr/>
      </dsp:nvSpPr>
      <dsp:spPr>
        <a:xfrm>
          <a:off x="1337397" y="4344483"/>
          <a:ext cx="4926242" cy="1157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47" tIns="122547" rIns="122547" bIns="122547" numCol="1" spcCol="1270" anchor="ctr" anchorCtr="0">
          <a:noAutofit/>
        </a:bodyPr>
        <a:lstStyle/>
        <a:p>
          <a:pPr marL="0" lvl="0" indent="0" algn="l" defTabSz="711200">
            <a:lnSpc>
              <a:spcPct val="90000"/>
            </a:lnSpc>
            <a:spcBef>
              <a:spcPct val="0"/>
            </a:spcBef>
            <a:spcAft>
              <a:spcPct val="35000"/>
            </a:spcAft>
            <a:buNone/>
          </a:pPr>
          <a:r>
            <a:rPr lang="en-US" sz="1600" kern="1200"/>
            <a:t>Plot a complete map of all geo data frames.</a:t>
          </a:r>
          <a:br>
            <a:rPr lang="en-US" sz="1600" kern="1200"/>
          </a:br>
          <a:endParaRPr lang="en-US" sz="1600" kern="1200"/>
        </a:p>
      </dsp:txBody>
      <dsp:txXfrm>
        <a:off x="1337397" y="4344483"/>
        <a:ext cx="4926242" cy="115791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jpeg>
</file>

<file path=ppt/media/image14.jpeg>
</file>

<file path=ppt/media/image15.jpeg>
</file>

<file path=ppt/media/image16.jpeg>
</file>

<file path=ppt/media/image17.png>
</file>

<file path=ppt/media/image18.jpeg>
</file>

<file path=ppt/media/image19.jpeg>
</file>

<file path=ppt/media/image2.jpeg>
</file>

<file path=ppt/media/image3.gif>
</file>

<file path=ppt/media/image4.jpe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0D883B-B119-4BE0-8428-AA80CD5DA818}" type="datetimeFigureOut">
              <a:rPr lang="en-US" smtClean="0"/>
              <a:t>5/23/2021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6F327C-12AC-4C6D-9828-AF8DB507E3C0}" type="slidenum">
              <a:rPr lang="en-US" smtClean="0"/>
              <a:t>‹#›</a:t>
            </a:fld>
            <a:endParaRPr lang="en-US"/>
          </a:p>
        </p:txBody>
      </p:sp>
    </p:spTree>
    <p:extLst>
      <p:ext uri="{BB962C8B-B14F-4D97-AF65-F5344CB8AC3E}">
        <p14:creationId xmlns:p14="http://schemas.microsoft.com/office/powerpoint/2010/main" val="27924439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Coordinates are linear and/or angular quantities that designate the position of a point in relation to a given reference frame. ... Latitude and longitude are used together to specify the coordinates of a precise location on the Earth.</a:t>
            </a:r>
          </a:p>
          <a:p>
            <a:r>
              <a:rPr lang="ur-PK"/>
              <a:t>کوآرڈینیٹ لکیری اور / یا کونیی مقدار ہیں جو ایک دیئے گئے حوالہ فریم کے سلسلے میں کسی نقطہ کی پوزیشن کو نامزد کرتی ہیں۔ ... عرض البلد اور طول البلد کو ایک ساتھ زمین پر کسی عین مقام کے نقاط کی نشاندہی کرنے کے لئے استعمال کیا جاتا ہے۔</a:t>
            </a:r>
            <a:endParaRPr lang="en-US"/>
          </a:p>
        </p:txBody>
      </p:sp>
      <p:sp>
        <p:nvSpPr>
          <p:cNvPr id="4" name="Slide Number Placeholder 3"/>
          <p:cNvSpPr>
            <a:spLocks noGrp="1"/>
          </p:cNvSpPr>
          <p:nvPr>
            <p:ph type="sldNum" sz="quarter" idx="5"/>
          </p:nvPr>
        </p:nvSpPr>
        <p:spPr/>
        <p:txBody>
          <a:bodyPr/>
          <a:lstStyle/>
          <a:p>
            <a:fld id="{8B6F327C-12AC-4C6D-9828-AF8DB507E3C0}" type="slidenum">
              <a:rPr lang="en-US" smtClean="0"/>
              <a:t>3</a:t>
            </a:fld>
            <a:endParaRPr lang="en-US"/>
          </a:p>
        </p:txBody>
      </p:sp>
    </p:spTree>
    <p:extLst>
      <p:ext uri="{BB962C8B-B14F-4D97-AF65-F5344CB8AC3E}">
        <p14:creationId xmlns:p14="http://schemas.microsoft.com/office/powerpoint/2010/main" val="1600757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1B7DB-1A0F-4C18-873B-67EA3A1027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507979-1023-4F77-BB47-7424D19BEC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7B655BA-7849-4DC0-A90C-6652B01DB1B9}"/>
              </a:ext>
            </a:extLst>
          </p:cNvPr>
          <p:cNvSpPr>
            <a:spLocks noGrp="1"/>
          </p:cNvSpPr>
          <p:nvPr>
            <p:ph type="dt" sz="half" idx="10"/>
          </p:nvPr>
        </p:nvSpPr>
        <p:spPr/>
        <p:txBody>
          <a:bodyPr/>
          <a:lstStyle/>
          <a:p>
            <a:pPr algn="l"/>
            <a:fld id="{0DCFB061-4267-4D9F-8017-6F550D3068DF}" type="datetime1">
              <a:rPr lang="en-US" smtClean="0"/>
              <a:t>5/23/2021</a:t>
            </a:fld>
            <a:endParaRPr lang="en-US" dirty="0"/>
          </a:p>
        </p:txBody>
      </p:sp>
      <p:sp>
        <p:nvSpPr>
          <p:cNvPr id="5" name="Footer Placeholder 4">
            <a:extLst>
              <a:ext uri="{FF2B5EF4-FFF2-40B4-BE49-F238E27FC236}">
                <a16:creationId xmlns:a16="http://schemas.microsoft.com/office/drawing/2014/main" id="{64327FC1-9069-4E06-9CCE-313840F38AD0}"/>
              </a:ext>
            </a:extLst>
          </p:cNvPr>
          <p:cNvSpPr>
            <a:spLocks noGrp="1"/>
          </p:cNvSpPr>
          <p:nvPr>
            <p:ph type="ftr" sz="quarter" idx="11"/>
          </p:nvPr>
        </p:nvSpPr>
        <p:spPr/>
        <p:txBody>
          <a:bodyPr/>
          <a:lstStyle/>
          <a:p>
            <a:pPr algn="l"/>
            <a:endParaRPr lang="en-US" dirty="0"/>
          </a:p>
        </p:txBody>
      </p:sp>
      <p:sp>
        <p:nvSpPr>
          <p:cNvPr id="6" name="Slide Number Placeholder 5">
            <a:extLst>
              <a:ext uri="{FF2B5EF4-FFF2-40B4-BE49-F238E27FC236}">
                <a16:creationId xmlns:a16="http://schemas.microsoft.com/office/drawing/2014/main" id="{9FC2933E-347B-487B-8481-5C22A674A2FC}"/>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0916648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7F46C-E02E-4B99-83B1-FF650B7737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379E58-317B-4936-8B35-E5CDCAA9BC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1476D5-EE7F-4C92-87D2-5D646672FDC8}"/>
              </a:ext>
            </a:extLst>
          </p:cNvPr>
          <p:cNvSpPr>
            <a:spLocks noGrp="1"/>
          </p:cNvSpPr>
          <p:nvPr>
            <p:ph type="dt" sz="half" idx="10"/>
          </p:nvPr>
        </p:nvSpPr>
        <p:spPr/>
        <p:txBody>
          <a:bodyPr/>
          <a:lstStyle/>
          <a:p>
            <a:fld id="{8141BC61-5547-4A60-8DA1-6699760D9972}" type="datetime1">
              <a:rPr lang="en-US" smtClean="0"/>
              <a:t>5/23/2021</a:t>
            </a:fld>
            <a:endParaRPr lang="en-US" dirty="0"/>
          </a:p>
        </p:txBody>
      </p:sp>
      <p:sp>
        <p:nvSpPr>
          <p:cNvPr id="5" name="Footer Placeholder 4">
            <a:extLst>
              <a:ext uri="{FF2B5EF4-FFF2-40B4-BE49-F238E27FC236}">
                <a16:creationId xmlns:a16="http://schemas.microsoft.com/office/drawing/2014/main" id="{5953D0BC-9AE0-477B-BC62-7911E661E3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A90AA80-C165-4518-A666-A5004C3B4710}"/>
              </a:ext>
            </a:extLst>
          </p:cNvPr>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7665373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F1E77F-E361-483E-891D-F7940BF9C73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A7A1A2E-25EB-4594-ACF6-45073E34FCC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C76572-4073-417F-AFED-B8C60A831E96}"/>
              </a:ext>
            </a:extLst>
          </p:cNvPr>
          <p:cNvSpPr>
            <a:spLocks noGrp="1"/>
          </p:cNvSpPr>
          <p:nvPr>
            <p:ph type="dt" sz="half" idx="10"/>
          </p:nvPr>
        </p:nvSpPr>
        <p:spPr/>
        <p:txBody>
          <a:bodyPr/>
          <a:lstStyle/>
          <a:p>
            <a:fld id="{24B9D1C6-60D0-4CD1-8F31-F912522EB041}" type="datetime1">
              <a:rPr lang="en-US" smtClean="0"/>
              <a:t>5/23/2021</a:t>
            </a:fld>
            <a:endParaRPr lang="en-US" dirty="0"/>
          </a:p>
        </p:txBody>
      </p:sp>
      <p:sp>
        <p:nvSpPr>
          <p:cNvPr id="5" name="Footer Placeholder 4">
            <a:extLst>
              <a:ext uri="{FF2B5EF4-FFF2-40B4-BE49-F238E27FC236}">
                <a16:creationId xmlns:a16="http://schemas.microsoft.com/office/drawing/2014/main" id="{57B0040F-137C-4C34-A9A6-6F289627824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FDE40A4-4715-46BD-BAED-E656592F1CCC}"/>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708772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45AD1-9B58-4F5D-8744-B3CCCD5F55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AB8C9B-BFAE-4CFC-B4B5-2FFE6A8A8D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620D90-8E8A-49F1-B092-4AB01BE014B2}"/>
              </a:ext>
            </a:extLst>
          </p:cNvPr>
          <p:cNvSpPr>
            <a:spLocks noGrp="1"/>
          </p:cNvSpPr>
          <p:nvPr>
            <p:ph type="dt" sz="half" idx="10"/>
          </p:nvPr>
        </p:nvSpPr>
        <p:spPr/>
        <p:txBody>
          <a:bodyPr/>
          <a:lstStyle/>
          <a:p>
            <a:fld id="{47A4ED5C-5A53-433E-8A55-46F54CE81DA5}" type="datetime1">
              <a:rPr lang="en-US" smtClean="0"/>
              <a:t>5/23/2021</a:t>
            </a:fld>
            <a:endParaRPr lang="en-US" dirty="0"/>
          </a:p>
        </p:txBody>
      </p:sp>
      <p:sp>
        <p:nvSpPr>
          <p:cNvPr id="5" name="Footer Placeholder 4">
            <a:extLst>
              <a:ext uri="{FF2B5EF4-FFF2-40B4-BE49-F238E27FC236}">
                <a16:creationId xmlns:a16="http://schemas.microsoft.com/office/drawing/2014/main" id="{0638FBD9-DB06-466E-B97F-460C6878C9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EC45CE9-7798-49B9-99FE-8DA3E08AB86A}"/>
              </a:ext>
            </a:extLst>
          </p:cNvPr>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977533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39BCA-265F-4D2A-BE07-02A468BE3BC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5D4FE4B-DA4D-4856-83E6-3E5872A29E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E3A98F-8246-449E-867A-CE2F4EF8E242}"/>
              </a:ext>
            </a:extLst>
          </p:cNvPr>
          <p:cNvSpPr>
            <a:spLocks noGrp="1"/>
          </p:cNvSpPr>
          <p:nvPr>
            <p:ph type="dt" sz="half" idx="10"/>
          </p:nvPr>
        </p:nvSpPr>
        <p:spPr/>
        <p:txBody>
          <a:bodyPr/>
          <a:lstStyle/>
          <a:p>
            <a:fld id="{29CABC0C-B6DF-45E9-B954-11C99AA62C3E}" type="datetime1">
              <a:rPr lang="en-US" smtClean="0"/>
              <a:t>5/23/2021</a:t>
            </a:fld>
            <a:endParaRPr lang="en-US" dirty="0"/>
          </a:p>
        </p:txBody>
      </p:sp>
      <p:sp>
        <p:nvSpPr>
          <p:cNvPr id="5" name="Footer Placeholder 4">
            <a:extLst>
              <a:ext uri="{FF2B5EF4-FFF2-40B4-BE49-F238E27FC236}">
                <a16:creationId xmlns:a16="http://schemas.microsoft.com/office/drawing/2014/main" id="{5B956D89-B544-45E5-8907-BE52F0879C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4CFC2C4-A643-4689-8B6F-A5E0AF93D6F2}"/>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920166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58D7F-935E-4299-915E-DC450F55C3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6AB1EC-E84D-4714-A08D-A1529F0CC0D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DC1268D-75C4-4147-BECA-2B50F918018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1A96BD-C356-47CE-8194-455EAB0CA0C4}"/>
              </a:ext>
            </a:extLst>
          </p:cNvPr>
          <p:cNvSpPr>
            <a:spLocks noGrp="1"/>
          </p:cNvSpPr>
          <p:nvPr>
            <p:ph type="dt" sz="half" idx="10"/>
          </p:nvPr>
        </p:nvSpPr>
        <p:spPr/>
        <p:txBody>
          <a:bodyPr/>
          <a:lstStyle/>
          <a:p>
            <a:fld id="{A4AB71B9-2624-4F21-93EE-35A78B1A0DAD}" type="datetime1">
              <a:rPr lang="en-US" smtClean="0"/>
              <a:t>5/23/2021</a:t>
            </a:fld>
            <a:endParaRPr lang="en-US" dirty="0"/>
          </a:p>
        </p:txBody>
      </p:sp>
      <p:sp>
        <p:nvSpPr>
          <p:cNvPr id="6" name="Footer Placeholder 5">
            <a:extLst>
              <a:ext uri="{FF2B5EF4-FFF2-40B4-BE49-F238E27FC236}">
                <a16:creationId xmlns:a16="http://schemas.microsoft.com/office/drawing/2014/main" id="{C8B4FC6F-020E-4F3A-95DA-5387D547AF7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79B242-9EF3-4583-A00E-21186C74D602}"/>
              </a:ext>
            </a:extLst>
          </p:cNvPr>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4865102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F3D1B-876C-4A16-8315-3734BDFE2DC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463225B-017A-4EE9-ABB1-A9FCB01521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68F7C1-8999-4441-A412-A6446A8132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614B5C-5863-436D-B0B3-215DFF4494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049E70-00E9-4245-8FFB-4ED1B937BEB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FC2B32-6143-4AD9-971F-1D312768ABA2}"/>
              </a:ext>
            </a:extLst>
          </p:cNvPr>
          <p:cNvSpPr>
            <a:spLocks noGrp="1"/>
          </p:cNvSpPr>
          <p:nvPr>
            <p:ph type="dt" sz="half" idx="10"/>
          </p:nvPr>
        </p:nvSpPr>
        <p:spPr/>
        <p:txBody>
          <a:bodyPr/>
          <a:lstStyle/>
          <a:p>
            <a:fld id="{36D37C2A-BE2E-4840-A907-3254E2916C96}" type="datetime1">
              <a:rPr lang="en-US" smtClean="0"/>
              <a:t>5/23/2021</a:t>
            </a:fld>
            <a:endParaRPr lang="en-US" dirty="0"/>
          </a:p>
        </p:txBody>
      </p:sp>
      <p:sp>
        <p:nvSpPr>
          <p:cNvPr id="8" name="Footer Placeholder 7">
            <a:extLst>
              <a:ext uri="{FF2B5EF4-FFF2-40B4-BE49-F238E27FC236}">
                <a16:creationId xmlns:a16="http://schemas.microsoft.com/office/drawing/2014/main" id="{4DA15C8C-EA31-4AB8-88FC-F5933C2E4F9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A5AF408-1E57-4041-BE1A-02897545B08C}"/>
              </a:ext>
            </a:extLst>
          </p:cNvPr>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513139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A0200-DB9C-416E-BAE4-66E93F8ADC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2EE0BCA-7809-41FF-A213-AE9C0A60CA62}"/>
              </a:ext>
            </a:extLst>
          </p:cNvPr>
          <p:cNvSpPr>
            <a:spLocks noGrp="1"/>
          </p:cNvSpPr>
          <p:nvPr>
            <p:ph type="dt" sz="half" idx="10"/>
          </p:nvPr>
        </p:nvSpPr>
        <p:spPr/>
        <p:txBody>
          <a:bodyPr/>
          <a:lstStyle/>
          <a:p>
            <a:fld id="{005CD215-1C45-48A0-8534-39FFE8A7C95A}" type="datetime1">
              <a:rPr lang="en-US" smtClean="0"/>
              <a:t>5/23/2021</a:t>
            </a:fld>
            <a:endParaRPr lang="en-US" dirty="0"/>
          </a:p>
        </p:txBody>
      </p:sp>
      <p:sp>
        <p:nvSpPr>
          <p:cNvPr id="4" name="Footer Placeholder 3">
            <a:extLst>
              <a:ext uri="{FF2B5EF4-FFF2-40B4-BE49-F238E27FC236}">
                <a16:creationId xmlns:a16="http://schemas.microsoft.com/office/drawing/2014/main" id="{D2018E4C-4821-48F9-B5E1-8C70C3E628C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D2454293-B7AE-4813-B0C1-2CAAFE14A7AB}"/>
              </a:ext>
            </a:extLst>
          </p:cNvPr>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41298451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A879C3-1516-48B3-A56A-49FBA3659885}"/>
              </a:ext>
            </a:extLst>
          </p:cNvPr>
          <p:cNvSpPr>
            <a:spLocks noGrp="1"/>
          </p:cNvSpPr>
          <p:nvPr>
            <p:ph type="dt" sz="half" idx="10"/>
          </p:nvPr>
        </p:nvSpPr>
        <p:spPr/>
        <p:txBody>
          <a:bodyPr/>
          <a:lstStyle/>
          <a:p>
            <a:fld id="{D3363A0F-DEF3-4134-98D0-2E1276938A8B}" type="datetime1">
              <a:rPr lang="en-US" smtClean="0"/>
              <a:t>5/23/2021</a:t>
            </a:fld>
            <a:endParaRPr lang="en-US" dirty="0"/>
          </a:p>
        </p:txBody>
      </p:sp>
      <p:sp>
        <p:nvSpPr>
          <p:cNvPr id="3" name="Footer Placeholder 2">
            <a:extLst>
              <a:ext uri="{FF2B5EF4-FFF2-40B4-BE49-F238E27FC236}">
                <a16:creationId xmlns:a16="http://schemas.microsoft.com/office/drawing/2014/main" id="{70E2F81E-7D3C-447A-B6C4-BA2379B9F7B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5F9EB38-5089-4C7D-9890-0FEFBD3441F6}"/>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218379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0D7E1-8E5F-4D13-BE03-E50A56BC48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2CDD43-1138-4AAD-AA5A-13FBDFB2C4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6C1E93B-4200-4222-8DA7-EE30A91176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692FFA-A8FD-49F0-8C21-54FEC9046AF9}"/>
              </a:ext>
            </a:extLst>
          </p:cNvPr>
          <p:cNvSpPr>
            <a:spLocks noGrp="1"/>
          </p:cNvSpPr>
          <p:nvPr>
            <p:ph type="dt" sz="half" idx="10"/>
          </p:nvPr>
        </p:nvSpPr>
        <p:spPr/>
        <p:txBody>
          <a:bodyPr/>
          <a:lstStyle/>
          <a:p>
            <a:fld id="{61A2E4C8-2960-4ADD-862C-4D9643CB15AC}" type="datetime1">
              <a:rPr lang="en-US" smtClean="0"/>
              <a:t>5/23/2021</a:t>
            </a:fld>
            <a:endParaRPr lang="en-US" dirty="0"/>
          </a:p>
        </p:txBody>
      </p:sp>
      <p:sp>
        <p:nvSpPr>
          <p:cNvPr id="6" name="Footer Placeholder 5">
            <a:extLst>
              <a:ext uri="{FF2B5EF4-FFF2-40B4-BE49-F238E27FC236}">
                <a16:creationId xmlns:a16="http://schemas.microsoft.com/office/drawing/2014/main" id="{9A8AF876-F868-48EE-ACC5-E5D4043A86C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063D007-78AA-4D09-A1B9-DCAC10B90AA4}"/>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6797814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DEC56-B662-4374-932C-FA1C56E5E9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C080FAB-7655-4D25-BC30-E1B98CEF29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F330745-4BF2-4B9C-8EEA-9B2B386293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E26B02-1556-429E-AE1E-758C96119277}"/>
              </a:ext>
            </a:extLst>
          </p:cNvPr>
          <p:cNvSpPr>
            <a:spLocks noGrp="1"/>
          </p:cNvSpPr>
          <p:nvPr>
            <p:ph type="dt" sz="half" idx="10"/>
          </p:nvPr>
        </p:nvSpPr>
        <p:spPr/>
        <p:txBody>
          <a:bodyPr/>
          <a:lstStyle/>
          <a:p>
            <a:fld id="{48BDEA15-09CD-4275-A8E0-385C965F48B0}" type="datetime1">
              <a:rPr lang="en-US" smtClean="0"/>
              <a:t>5/23/2021</a:t>
            </a:fld>
            <a:endParaRPr lang="en-US" dirty="0"/>
          </a:p>
        </p:txBody>
      </p:sp>
      <p:sp>
        <p:nvSpPr>
          <p:cNvPr id="6" name="Footer Placeholder 5">
            <a:extLst>
              <a:ext uri="{FF2B5EF4-FFF2-40B4-BE49-F238E27FC236}">
                <a16:creationId xmlns:a16="http://schemas.microsoft.com/office/drawing/2014/main" id="{178C2001-B5F1-417A-BDC6-78E643DF18E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43B386-DD3C-4E79-B4F2-DC736240A63C}"/>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2933070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6DEC19-9172-45AF-BDE1-69A889D0DC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3FE3C2-2E92-4A9F-8786-D3F021D6E0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D0E938-97FC-433C-87B5-E04485EE7D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F8082C-0922-4249-A612-B415F5231620}" type="datetime1">
              <a:rPr lang="en-US" smtClean="0"/>
              <a:t>5/23/2021</a:t>
            </a:fld>
            <a:endParaRPr lang="en-US" dirty="0"/>
          </a:p>
        </p:txBody>
      </p:sp>
      <p:sp>
        <p:nvSpPr>
          <p:cNvPr id="5" name="Footer Placeholder 4">
            <a:extLst>
              <a:ext uri="{FF2B5EF4-FFF2-40B4-BE49-F238E27FC236}">
                <a16:creationId xmlns:a16="http://schemas.microsoft.com/office/drawing/2014/main" id="{259D5452-27B8-4A01-9F0E-130E3288C5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C325E65-3CBD-4BA7-958B-FD60BA9C8A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260373321"/>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6.xml"/><Relationship Id="rId5" Type="http://schemas.openxmlformats.org/officeDocument/2006/relationships/image" Target="../media/image16.jpeg"/><Relationship Id="rId4" Type="http://schemas.openxmlformats.org/officeDocument/2006/relationships/image" Target="../media/image15.jpe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github.com/Shaheer-khan-github/Geo-Spatial-Data-Analysi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gislounge.com/difference-gis-geospatial/#:~:text=The%20word%20geospatial%20is%20used,a%20form%20of%20geospatial%20data." TargetMode="External"/><Relationship Id="rId2" Type="http://schemas.openxmlformats.org/officeDocument/2006/relationships/hyperlink" Target="https://en.wikipedia.org/wiki/Geo#:~:text=Geo%2D%20is%20a%20prefix%20derived,relate%20to%20the%20planet%20Earth." TargetMode="External"/><Relationship Id="rId1" Type="http://schemas.openxmlformats.org/officeDocument/2006/relationships/slideLayout" Target="../slideLayouts/slideLayout7.xml"/><Relationship Id="rId5" Type="http://schemas.openxmlformats.org/officeDocument/2006/relationships/hyperlink" Target="https://www.nationalgeographic.org/encyclopedia/latitude/" TargetMode="External"/><Relationship Id="rId4" Type="http://schemas.openxmlformats.org/officeDocument/2006/relationships/hyperlink" Target="https://www.kaggle.com/alexisbcook/your-first-map"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21A0A919-F1CB-4AEF-B17C-BD5E47F8C88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2"/>
            <a:ext cx="12191980" cy="6858002"/>
          </a:xfrm>
          <a:prstGeom prst="rect">
            <a:avLst/>
          </a:prstGeom>
        </p:spPr>
      </p:pic>
      <p:sp>
        <p:nvSpPr>
          <p:cNvPr id="2" name="Title 1">
            <a:extLst>
              <a:ext uri="{FF2B5EF4-FFF2-40B4-BE49-F238E27FC236}">
                <a16:creationId xmlns:a16="http://schemas.microsoft.com/office/drawing/2014/main" id="{03C93897-A5BE-4F95-81CD-735DFF63BAA8}"/>
              </a:ext>
            </a:extLst>
          </p:cNvPr>
          <p:cNvSpPr>
            <a:spLocks noGrp="1"/>
          </p:cNvSpPr>
          <p:nvPr>
            <p:ph type="ctrTitle"/>
          </p:nvPr>
        </p:nvSpPr>
        <p:spPr>
          <a:xfrm>
            <a:off x="124691" y="863600"/>
            <a:ext cx="11942618" cy="1704209"/>
          </a:xfrm>
        </p:spPr>
        <p:txBody>
          <a:bodyPr anchor="b">
            <a:normAutofit/>
          </a:bodyPr>
          <a:lstStyle/>
          <a:p>
            <a:pPr>
              <a:lnSpc>
                <a:spcPct val="115000"/>
              </a:lnSpc>
            </a:pPr>
            <a:r>
              <a:rPr lang="en-US">
                <a:solidFill>
                  <a:schemeClr val="bg1"/>
                </a:solidFill>
              </a:rPr>
              <a:t>Geo Spatial Data Analysis</a:t>
            </a:r>
          </a:p>
        </p:txBody>
      </p:sp>
      <p:sp>
        <p:nvSpPr>
          <p:cNvPr id="3" name="Subtitle 2">
            <a:extLst>
              <a:ext uri="{FF2B5EF4-FFF2-40B4-BE49-F238E27FC236}">
                <a16:creationId xmlns:a16="http://schemas.microsoft.com/office/drawing/2014/main" id="{07AC76D1-DC51-4011-A90C-5F0210F64913}"/>
              </a:ext>
            </a:extLst>
          </p:cNvPr>
          <p:cNvSpPr>
            <a:spLocks noGrp="1"/>
          </p:cNvSpPr>
          <p:nvPr>
            <p:ph type="subTitle" idx="1"/>
          </p:nvPr>
        </p:nvSpPr>
        <p:spPr>
          <a:xfrm>
            <a:off x="5250511" y="4290191"/>
            <a:ext cx="6081953" cy="1345689"/>
          </a:xfrm>
        </p:spPr>
        <p:txBody>
          <a:bodyPr anchor="t">
            <a:normAutofit/>
          </a:bodyPr>
          <a:lstStyle/>
          <a:p>
            <a:pPr>
              <a:lnSpc>
                <a:spcPct val="140000"/>
              </a:lnSpc>
            </a:pPr>
            <a:r>
              <a:rPr lang="en-US">
                <a:solidFill>
                  <a:schemeClr val="bg1"/>
                </a:solidFill>
              </a:rPr>
              <a:t>Presented By:</a:t>
            </a:r>
          </a:p>
          <a:p>
            <a:pPr>
              <a:lnSpc>
                <a:spcPct val="140000"/>
              </a:lnSpc>
            </a:pPr>
            <a:r>
              <a:rPr lang="en-US">
                <a:solidFill>
                  <a:schemeClr val="bg1"/>
                </a:solidFill>
              </a:rPr>
              <a:t>Shaheer Khan</a:t>
            </a:r>
          </a:p>
        </p:txBody>
      </p:sp>
    </p:spTree>
    <p:extLst>
      <p:ext uri="{BB962C8B-B14F-4D97-AF65-F5344CB8AC3E}">
        <p14:creationId xmlns:p14="http://schemas.microsoft.com/office/powerpoint/2010/main" val="531814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1" name="Rectangle 140">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wilderness | National Geographic Society">
            <a:extLst>
              <a:ext uri="{FF2B5EF4-FFF2-40B4-BE49-F238E27FC236}">
                <a16:creationId xmlns:a16="http://schemas.microsoft.com/office/drawing/2014/main" id="{1DBC49E5-7C79-4BF5-BD8F-5BF758AFD7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890713"/>
            <a:ext cx="5856288" cy="4357688"/>
          </a:xfrm>
          <a:prstGeom prst="rect">
            <a:avLst/>
          </a:prstGeom>
          <a:extLst>
            <a:ext uri="{909E8E84-426E-40DD-AFC4-6F175D3DCCD1}">
              <a14:hiddenFill xmlns:a14="http://schemas.microsoft.com/office/drawing/2010/main">
                <a:solidFill>
                  <a:srgbClr val="FFFFFF"/>
                </a:solidFill>
              </a14:hiddenFill>
            </a:ext>
          </a:extLst>
        </p:spPr>
      </p:pic>
      <p:pic>
        <p:nvPicPr>
          <p:cNvPr id="1032" name="Picture 8" descr="10 Historical Places In Turkey That You Must Visit">
            <a:extLst>
              <a:ext uri="{FF2B5EF4-FFF2-40B4-BE49-F238E27FC236}">
                <a16:creationId xmlns:a16="http://schemas.microsoft.com/office/drawing/2014/main" id="{1DD9D834-05FD-4B74-933F-0100E3E5C4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65925" y="1890713"/>
            <a:ext cx="2386013" cy="1563688"/>
          </a:xfrm>
          <a:prstGeom prst="rect">
            <a:avLst/>
          </a:prstGeom>
          <a:extLst>
            <a:ext uri="{909E8E84-426E-40DD-AFC4-6F175D3DCCD1}">
              <a14:hiddenFill xmlns:a14="http://schemas.microsoft.com/office/drawing/2010/main">
                <a:solidFill>
                  <a:srgbClr val="FFFFFF"/>
                </a:solidFill>
              </a14:hiddenFill>
            </a:ext>
          </a:extLst>
        </p:spPr>
      </p:pic>
      <p:pic>
        <p:nvPicPr>
          <p:cNvPr id="1026" name="Picture 2" descr="Lesbian Adventure in the Boundary Waters Canoe Area (BWCA) - Bounding Over  Our Steps">
            <a:extLst>
              <a:ext uri="{FF2B5EF4-FFF2-40B4-BE49-F238E27FC236}">
                <a16:creationId xmlns:a16="http://schemas.microsoft.com/office/drawing/2014/main" id="{22018463-B678-472F-A3EC-CCFA45DF98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3375" y="1890713"/>
            <a:ext cx="2125663" cy="1563688"/>
          </a:xfrm>
          <a:prstGeom prst="rect">
            <a:avLst/>
          </a:prstGeom>
          <a:extLst>
            <a:ext uri="{909E8E84-426E-40DD-AFC4-6F175D3DCCD1}">
              <a14:hiddenFill xmlns:a14="http://schemas.microsoft.com/office/drawing/2010/main">
                <a:solidFill>
                  <a:srgbClr val="FFFFFF"/>
                </a:solidFill>
              </a14:hiddenFill>
            </a:ext>
          </a:extLst>
        </p:spPr>
      </p:pic>
      <p:pic>
        <p:nvPicPr>
          <p:cNvPr id="1028" name="Picture 4" descr="Dramatic acceleration in loss of wild forest | Climate News Network">
            <a:extLst>
              <a:ext uri="{FF2B5EF4-FFF2-40B4-BE49-F238E27FC236}">
                <a16:creationId xmlns:a16="http://schemas.microsoft.com/office/drawing/2014/main" id="{7414F881-7642-4BE8-9E60-B463E45F37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65925" y="3525838"/>
            <a:ext cx="4583113" cy="2722563"/>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39E980C-511E-4176-B7C6-E00F6DF132D1}"/>
              </a:ext>
            </a:extLst>
          </p:cNvPr>
          <p:cNvSpPr>
            <a:spLocks noGrp="1"/>
          </p:cNvSpPr>
          <p:nvPr>
            <p:ph type="title"/>
          </p:nvPr>
        </p:nvSpPr>
        <p:spPr>
          <a:xfrm>
            <a:off x="838200" y="184805"/>
            <a:ext cx="10515600" cy="1505883"/>
          </a:xfrm>
        </p:spPr>
        <p:txBody>
          <a:bodyPr anchor="ctr">
            <a:normAutofit/>
          </a:bodyPr>
          <a:lstStyle/>
          <a:p>
            <a:r>
              <a:rPr lang="en-US" sz="5200"/>
              <a:t>A few sites:</a:t>
            </a:r>
          </a:p>
        </p:txBody>
      </p:sp>
      <p:sp>
        <p:nvSpPr>
          <p:cNvPr id="4" name="TextBox 3">
            <a:extLst>
              <a:ext uri="{FF2B5EF4-FFF2-40B4-BE49-F238E27FC236}">
                <a16:creationId xmlns:a16="http://schemas.microsoft.com/office/drawing/2014/main" id="{AFB7E62D-0841-4856-A62E-1DD1095698E9}"/>
              </a:ext>
            </a:extLst>
          </p:cNvPr>
          <p:cNvSpPr txBox="1"/>
          <p:nvPr/>
        </p:nvSpPr>
        <p:spPr>
          <a:xfrm>
            <a:off x="3113413" y="1577459"/>
            <a:ext cx="1939636" cy="369332"/>
          </a:xfrm>
          <a:prstGeom prst="rect">
            <a:avLst/>
          </a:prstGeom>
          <a:noFill/>
        </p:spPr>
        <p:txBody>
          <a:bodyPr wrap="square" rtlCol="0">
            <a:spAutoFit/>
          </a:bodyPr>
          <a:lstStyle/>
          <a:p>
            <a:r>
              <a:rPr lang="en-US"/>
              <a:t>Wilderness area</a:t>
            </a:r>
          </a:p>
        </p:txBody>
      </p:sp>
      <p:sp>
        <p:nvSpPr>
          <p:cNvPr id="11" name="TextBox 10">
            <a:extLst>
              <a:ext uri="{FF2B5EF4-FFF2-40B4-BE49-F238E27FC236}">
                <a16:creationId xmlns:a16="http://schemas.microsoft.com/office/drawing/2014/main" id="{D1B5A67B-46ED-4780-9DAC-C588AB7CC656}"/>
              </a:ext>
            </a:extLst>
          </p:cNvPr>
          <p:cNvSpPr txBox="1"/>
          <p:nvPr/>
        </p:nvSpPr>
        <p:spPr>
          <a:xfrm>
            <a:off x="7090136" y="1577459"/>
            <a:ext cx="1939636" cy="369332"/>
          </a:xfrm>
          <a:prstGeom prst="rect">
            <a:avLst/>
          </a:prstGeom>
          <a:noFill/>
        </p:spPr>
        <p:txBody>
          <a:bodyPr wrap="square" rtlCol="0">
            <a:spAutoFit/>
          </a:bodyPr>
          <a:lstStyle/>
          <a:p>
            <a:r>
              <a:rPr lang="en-US"/>
              <a:t>Historic area</a:t>
            </a:r>
          </a:p>
        </p:txBody>
      </p:sp>
      <p:sp>
        <p:nvSpPr>
          <p:cNvPr id="12" name="TextBox 11">
            <a:extLst>
              <a:ext uri="{FF2B5EF4-FFF2-40B4-BE49-F238E27FC236}">
                <a16:creationId xmlns:a16="http://schemas.microsoft.com/office/drawing/2014/main" id="{57D58941-48C9-46A8-8916-CF64E132E517}"/>
              </a:ext>
            </a:extLst>
          </p:cNvPr>
          <p:cNvSpPr txBox="1"/>
          <p:nvPr/>
        </p:nvSpPr>
        <p:spPr>
          <a:xfrm>
            <a:off x="9547586" y="1541741"/>
            <a:ext cx="1939636" cy="369332"/>
          </a:xfrm>
          <a:prstGeom prst="rect">
            <a:avLst/>
          </a:prstGeom>
          <a:noFill/>
        </p:spPr>
        <p:txBody>
          <a:bodyPr wrap="square" rtlCol="0">
            <a:spAutoFit/>
          </a:bodyPr>
          <a:lstStyle/>
          <a:p>
            <a:r>
              <a:rPr lang="en-US"/>
              <a:t>Canoe area</a:t>
            </a:r>
          </a:p>
        </p:txBody>
      </p:sp>
      <p:sp>
        <p:nvSpPr>
          <p:cNvPr id="13" name="TextBox 12">
            <a:extLst>
              <a:ext uri="{FF2B5EF4-FFF2-40B4-BE49-F238E27FC236}">
                <a16:creationId xmlns:a16="http://schemas.microsoft.com/office/drawing/2014/main" id="{AC00E648-EB61-451D-92ED-F4E019C74160}"/>
              </a:ext>
            </a:extLst>
          </p:cNvPr>
          <p:cNvSpPr txBox="1"/>
          <p:nvPr/>
        </p:nvSpPr>
        <p:spPr>
          <a:xfrm>
            <a:off x="8471902" y="6248401"/>
            <a:ext cx="1939636" cy="369332"/>
          </a:xfrm>
          <a:prstGeom prst="rect">
            <a:avLst/>
          </a:prstGeom>
          <a:noFill/>
        </p:spPr>
        <p:txBody>
          <a:bodyPr wrap="square" rtlCol="0">
            <a:spAutoFit/>
          </a:bodyPr>
          <a:lstStyle/>
          <a:p>
            <a:r>
              <a:rPr lang="en-US"/>
              <a:t>Wild Forest</a:t>
            </a:r>
          </a:p>
        </p:txBody>
      </p:sp>
    </p:spTree>
    <p:extLst>
      <p:ext uri="{BB962C8B-B14F-4D97-AF65-F5344CB8AC3E}">
        <p14:creationId xmlns:p14="http://schemas.microsoft.com/office/powerpoint/2010/main" val="856192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4F895A02-AC15-4271-BA96-039E94D71EB5}"/>
              </a:ext>
            </a:extLst>
          </p:cNvPr>
          <p:cNvSpPr>
            <a:spLocks noGrp="1"/>
          </p:cNvSpPr>
          <p:nvPr>
            <p:ph type="title"/>
          </p:nvPr>
        </p:nvSpPr>
        <p:spPr>
          <a:xfrm>
            <a:off x="833002" y="448253"/>
            <a:ext cx="10520702" cy="1325563"/>
          </a:xfrm>
        </p:spPr>
        <p:txBody>
          <a:bodyPr>
            <a:normAutofit/>
          </a:bodyPr>
          <a:lstStyle/>
          <a:p>
            <a:r>
              <a:rPr lang="en-US"/>
              <a:t>GitHub Repository:</a:t>
            </a:r>
          </a:p>
        </p:txBody>
      </p:sp>
      <p:sp>
        <p:nvSpPr>
          <p:cNvPr id="4" name="Content Placeholder 3">
            <a:extLst>
              <a:ext uri="{FF2B5EF4-FFF2-40B4-BE49-F238E27FC236}">
                <a16:creationId xmlns:a16="http://schemas.microsoft.com/office/drawing/2014/main" id="{2C9C213C-6501-45AA-8E1C-BA4A9D14B855}"/>
              </a:ext>
            </a:extLst>
          </p:cNvPr>
          <p:cNvSpPr>
            <a:spLocks noGrp="1"/>
          </p:cNvSpPr>
          <p:nvPr>
            <p:ph idx="1"/>
          </p:nvPr>
        </p:nvSpPr>
        <p:spPr>
          <a:xfrm>
            <a:off x="838200" y="2191807"/>
            <a:ext cx="4936067" cy="3985155"/>
          </a:xfrm>
        </p:spPr>
        <p:txBody>
          <a:bodyPr>
            <a:normAutofit/>
          </a:bodyPr>
          <a:lstStyle/>
          <a:p>
            <a:r>
              <a:rPr lang="en-US" sz="2400"/>
              <a:t>To access files and notebook click on this </a:t>
            </a:r>
            <a:r>
              <a:rPr lang="en-US" sz="2400">
                <a:hlinkClick r:id="rId2"/>
              </a:rPr>
              <a:t>link</a:t>
            </a:r>
            <a:r>
              <a:rPr lang="en-US" sz="2400"/>
              <a:t>.</a:t>
            </a:r>
          </a:p>
          <a:p>
            <a:r>
              <a:rPr lang="en-US" sz="2400"/>
              <a:t>You can change the geo locations terminologies to plot other sites.</a:t>
            </a:r>
          </a:p>
          <a:p>
            <a:pPr marL="0" indent="0">
              <a:buNone/>
            </a:pPr>
            <a:r>
              <a:rPr lang="en-US" sz="2400"/>
              <a:t> </a:t>
            </a:r>
          </a:p>
        </p:txBody>
      </p:sp>
      <p:pic>
        <p:nvPicPr>
          <p:cNvPr id="2050" name="Picture 2" descr="GitHub Logo | Symbol, History, PNG (3840*2160)">
            <a:extLst>
              <a:ext uri="{FF2B5EF4-FFF2-40B4-BE49-F238E27FC236}">
                <a16:creationId xmlns:a16="http://schemas.microsoft.com/office/drawing/2014/main" id="{1C6DB458-8196-47F4-950E-ED7DD86CC09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417734" y="2802313"/>
            <a:ext cx="4935970" cy="27641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726705"/>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8B51A6-1F0D-4CF1-8262-FC522FFC0751}"/>
              </a:ext>
            </a:extLst>
          </p:cNvPr>
          <p:cNvSpPr txBox="1"/>
          <p:nvPr/>
        </p:nvSpPr>
        <p:spPr>
          <a:xfrm>
            <a:off x="526473" y="484909"/>
            <a:ext cx="11139054" cy="2339102"/>
          </a:xfrm>
          <a:prstGeom prst="rect">
            <a:avLst/>
          </a:prstGeom>
          <a:noFill/>
        </p:spPr>
        <p:txBody>
          <a:bodyPr wrap="square" rtlCol="0">
            <a:spAutoFit/>
          </a:bodyPr>
          <a:lstStyle/>
          <a:p>
            <a:r>
              <a:rPr lang="en-US" sz="2400" b="1">
                <a:latin typeface="Times New Roman" panose="02020603050405020304" pitchFamily="18" charset="0"/>
                <a:cs typeface="Times New Roman" panose="02020603050405020304" pitchFamily="18" charset="0"/>
              </a:rPr>
              <a:t>References:</a:t>
            </a:r>
            <a:endParaRPr lang="en-US" b="1">
              <a:latin typeface="Times New Roman" panose="02020603050405020304" pitchFamily="18" charset="0"/>
              <a:cs typeface="Times New Roman" panose="02020603050405020304" pitchFamily="18" charset="0"/>
            </a:endParaRPr>
          </a:p>
          <a:p>
            <a:pPr algn="l"/>
            <a:r>
              <a:rPr lang="en-US" sz="1600" b="0" i="0">
                <a:solidFill>
                  <a:srgbClr val="000000"/>
                </a:solidFill>
                <a:effectLst/>
                <a:latin typeface="Segoe UI" panose="020B0502040204020203" pitchFamily="34" charset="0"/>
              </a:rPr>
              <a:t>Geo - </a:t>
            </a:r>
            <a:r>
              <a:rPr lang="en-US" sz="1600" b="0" i="0">
                <a:solidFill>
                  <a:srgbClr val="000000"/>
                </a:solidFill>
                <a:effectLst/>
                <a:latin typeface="Segoe UI" panose="020B0502040204020203" pitchFamily="34" charset="0"/>
                <a:hlinkClick r:id="rId2"/>
              </a:rPr>
              <a:t>Wikipedia</a:t>
            </a:r>
            <a:r>
              <a:rPr lang="en-US" sz="1600" b="0" i="0">
                <a:solidFill>
                  <a:srgbClr val="000000"/>
                </a:solidFill>
                <a:effectLst/>
                <a:latin typeface="Segoe UI" panose="020B0502040204020203" pitchFamily="34" charset="0"/>
              </a:rPr>
              <a:t>. (2021). Retrieved 13 April 2021.</a:t>
            </a:r>
          </a:p>
          <a:p>
            <a:pPr algn="l"/>
            <a:r>
              <a:rPr lang="en-US" sz="1600" b="0" i="0">
                <a:solidFill>
                  <a:srgbClr val="000000"/>
                </a:solidFill>
                <a:effectLst/>
                <a:latin typeface="Segoe UI" panose="020B0502040204020203" pitchFamily="34" charset="0"/>
              </a:rPr>
              <a:t>Dempsey, C. (2014). </a:t>
            </a:r>
            <a:r>
              <a:rPr lang="en-US" sz="1600" b="0" i="0">
                <a:solidFill>
                  <a:srgbClr val="000000"/>
                </a:solidFill>
                <a:effectLst/>
                <a:latin typeface="Segoe UI" panose="020B0502040204020203" pitchFamily="34" charset="0"/>
                <a:hlinkClick r:id="rId3"/>
              </a:rPr>
              <a:t>What is the Difference Between GIS and Geospatial?</a:t>
            </a:r>
            <a:r>
              <a:rPr lang="en-US" sz="1600" b="0" i="0">
                <a:solidFill>
                  <a:srgbClr val="000000"/>
                </a:solidFill>
                <a:effectLst/>
                <a:latin typeface="Segoe UI" panose="020B0502040204020203" pitchFamily="34" charset="0"/>
              </a:rPr>
              <a:t>. Retrieved 13 April 2021.</a:t>
            </a:r>
          </a:p>
          <a:p>
            <a:r>
              <a:rPr lang="en-US" sz="1600" b="0" i="0">
                <a:solidFill>
                  <a:srgbClr val="000000"/>
                </a:solidFill>
                <a:effectLst/>
                <a:latin typeface="Segoe UI" panose="020B0502040204020203" pitchFamily="34" charset="0"/>
              </a:rPr>
              <a:t>Your First Map. (2021). Retrieved 22 May 2021, from </a:t>
            </a:r>
            <a:r>
              <a:rPr lang="en-US" sz="1600" b="0" i="0">
                <a:solidFill>
                  <a:srgbClr val="000000"/>
                </a:solidFill>
                <a:effectLst/>
                <a:latin typeface="Segoe UI" panose="020B0502040204020203" pitchFamily="34" charset="0"/>
                <a:hlinkClick r:id="rId4"/>
              </a:rPr>
              <a:t>https://www.kaggle.com/alexisbcook/your-first-map</a:t>
            </a:r>
            <a:endParaRPr lang="en-US" sz="1600" b="0" i="0">
              <a:solidFill>
                <a:srgbClr val="000000"/>
              </a:solidFill>
              <a:effectLst/>
              <a:latin typeface="Segoe UI" panose="020B0502040204020203" pitchFamily="34" charset="0"/>
            </a:endParaRPr>
          </a:p>
          <a:p>
            <a:r>
              <a:rPr lang="en-US" sz="1600" b="0" i="0">
                <a:solidFill>
                  <a:srgbClr val="000000"/>
                </a:solidFill>
                <a:effectLst/>
                <a:latin typeface="Segoe UI" panose="020B0502040204020203" pitchFamily="34" charset="0"/>
              </a:rPr>
              <a:t>Society, N. (2012). latitude. Retrieved 22 May 2021, from </a:t>
            </a:r>
            <a:r>
              <a:rPr lang="en-US" sz="1600" b="0" i="0">
                <a:solidFill>
                  <a:srgbClr val="000000"/>
                </a:solidFill>
                <a:effectLst/>
                <a:latin typeface="Segoe UI" panose="020B0502040204020203" pitchFamily="34" charset="0"/>
                <a:hlinkClick r:id="rId5"/>
              </a:rPr>
              <a:t>https://www.nationalgeographic.org/encyclopedia/latitude/</a:t>
            </a:r>
            <a:endParaRPr lang="en-US" sz="1600" b="0" i="0">
              <a:solidFill>
                <a:srgbClr val="000000"/>
              </a:solidFill>
              <a:effectLst/>
              <a:latin typeface="Segoe UI" panose="020B0502040204020203" pitchFamily="34" charset="0"/>
            </a:endParaRPr>
          </a:p>
          <a:p>
            <a:r>
              <a:rPr lang="en-US" sz="1600" b="0" i="0">
                <a:solidFill>
                  <a:srgbClr val="000000"/>
                </a:solidFill>
                <a:effectLst/>
                <a:latin typeface="Segoe UI" panose="020B0502040204020203" pitchFamily="34" charset="0"/>
              </a:rPr>
              <a:t>Society, N. (2012). longitude. Retrieved 22 May 2021, from https://www.nationalgeographic.org/encyclopedia/longitude/</a:t>
            </a:r>
          </a:p>
          <a:p>
            <a:endParaRPr lang="en-US" sz="1400" b="0" i="0">
              <a:solidFill>
                <a:srgbClr val="000000"/>
              </a:solidFill>
              <a:effectLst/>
              <a:latin typeface="Segoe UI" panose="020B0502040204020203" pitchFamily="34" charset="0"/>
            </a:endParaRPr>
          </a:p>
          <a:p>
            <a:endParaRPr lang="en-US" sz="1400" b="0" i="0">
              <a:solidFill>
                <a:srgbClr val="000000"/>
              </a:solidFill>
              <a:effectLst/>
              <a:latin typeface="Segoe UI" panose="020B0502040204020203" pitchFamily="34" charset="0"/>
            </a:endParaRPr>
          </a:p>
          <a:p>
            <a:pPr algn="l"/>
            <a:endParaRPr lang="en-US" sz="1400" b="0" i="0">
              <a:solidFill>
                <a:srgbClr val="000000"/>
              </a:solidFill>
              <a:effectLst/>
              <a:latin typeface="Segoe UI" panose="020B0502040204020203" pitchFamily="34" charset="0"/>
            </a:endParaRPr>
          </a:p>
        </p:txBody>
      </p:sp>
    </p:spTree>
    <p:extLst>
      <p:ext uri="{BB962C8B-B14F-4D97-AF65-F5344CB8AC3E}">
        <p14:creationId xmlns:p14="http://schemas.microsoft.com/office/powerpoint/2010/main" val="16062620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Question mark on green pastel background">
            <a:extLst>
              <a:ext uri="{FF2B5EF4-FFF2-40B4-BE49-F238E27FC236}">
                <a16:creationId xmlns:a16="http://schemas.microsoft.com/office/drawing/2014/main" id="{393373E2-77E5-4056-B437-236320C109E4}"/>
              </a:ext>
            </a:extLst>
          </p:cNvPr>
          <p:cNvPicPr>
            <a:picLocks noChangeAspect="1"/>
          </p:cNvPicPr>
          <p:nvPr/>
        </p:nvPicPr>
        <p:blipFill rotWithShape="1">
          <a:blip r:embed="rId2"/>
          <a:srcRect t="3582" b="21418"/>
          <a:stretch/>
        </p:blipFill>
        <p:spPr>
          <a:xfrm>
            <a:off x="-3047" y="10"/>
            <a:ext cx="12191999" cy="6857990"/>
          </a:xfrm>
          <a:prstGeom prst="rect">
            <a:avLst/>
          </a:prstGeom>
        </p:spPr>
      </p:pic>
      <p:sp>
        <p:nvSpPr>
          <p:cNvPr id="23" name="Rectangle 2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39C2F9-EEEC-4455-8EFC-1D2057CE4BF4}"/>
              </a:ext>
            </a:extLst>
          </p:cNvPr>
          <p:cNvSpPr>
            <a:spLocks noGrp="1"/>
          </p:cNvSpPr>
          <p:nvPr>
            <p:ph type="title"/>
          </p:nvPr>
        </p:nvSpPr>
        <p:spPr>
          <a:xfrm>
            <a:off x="155171" y="1794970"/>
            <a:ext cx="8406938" cy="3574778"/>
          </a:xfrm>
          <a:effectLst>
            <a:outerShdw blurRad="50800" dist="38100" dir="2700000" algn="tl" rotWithShape="0">
              <a:prstClr val="black">
                <a:alpha val="40000"/>
              </a:prstClr>
            </a:outerShdw>
          </a:effectLst>
        </p:spPr>
        <p:txBody>
          <a:bodyPr vert="horz" lIns="91440" tIns="45720" rIns="91440" bIns="45720" rtlCol="0" anchor="b">
            <a:noAutofit/>
          </a:bodyPr>
          <a:lstStyle/>
          <a:p>
            <a:pPr algn="ctr"/>
            <a:br>
              <a:rPr lang="en-US" sz="3200"/>
            </a:br>
            <a:br>
              <a:rPr lang="en-US" sz="3200"/>
            </a:br>
            <a:br>
              <a:rPr lang="en-US" sz="3200"/>
            </a:br>
            <a:br>
              <a:rPr lang="en-US" sz="3200"/>
            </a:br>
            <a:r>
              <a:rPr lang="en-US" sz="3200"/>
              <a:t>			Any question?</a:t>
            </a:r>
            <a:br>
              <a:rPr lang="en-US" sz="3200"/>
            </a:br>
            <a:br>
              <a:rPr lang="en-US" sz="3200"/>
            </a:br>
            <a:br>
              <a:rPr lang="en-US" sz="3200"/>
            </a:br>
            <a:br>
              <a:rPr lang="en-US" sz="3200"/>
            </a:br>
            <a:endParaRPr lang="en-US" sz="3200"/>
          </a:p>
        </p:txBody>
      </p:sp>
    </p:spTree>
    <p:extLst>
      <p:ext uri="{BB962C8B-B14F-4D97-AF65-F5344CB8AC3E}">
        <p14:creationId xmlns:p14="http://schemas.microsoft.com/office/powerpoint/2010/main" val="364398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agnifying glass on clear background">
            <a:extLst>
              <a:ext uri="{FF2B5EF4-FFF2-40B4-BE49-F238E27FC236}">
                <a16:creationId xmlns:a16="http://schemas.microsoft.com/office/drawing/2014/main" id="{BCBFF389-57F8-46FF-9E09-23AB3926D6EA}"/>
              </a:ext>
            </a:extLst>
          </p:cNvPr>
          <p:cNvPicPr>
            <a:picLocks noChangeAspect="1"/>
          </p:cNvPicPr>
          <p:nvPr/>
        </p:nvPicPr>
        <p:blipFill rotWithShape="1">
          <a:blip r:embed="rId2"/>
          <a:srcRect b="15730"/>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E87CC0-56D5-4423-A988-987081E4A009}"/>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Thank You.</a:t>
            </a:r>
          </a:p>
        </p:txBody>
      </p:sp>
    </p:spTree>
    <p:extLst>
      <p:ext uri="{BB962C8B-B14F-4D97-AF65-F5344CB8AC3E}">
        <p14:creationId xmlns:p14="http://schemas.microsoft.com/office/powerpoint/2010/main" val="649099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4" descr="Pins in a map">
            <a:extLst>
              <a:ext uri="{FF2B5EF4-FFF2-40B4-BE49-F238E27FC236}">
                <a16:creationId xmlns:a16="http://schemas.microsoft.com/office/drawing/2014/main" id="{683FBA37-6F88-4E1E-A83E-832B37C23C78}"/>
              </a:ext>
            </a:extLst>
          </p:cNvPr>
          <p:cNvPicPr>
            <a:picLocks noChangeAspect="1"/>
          </p:cNvPicPr>
          <p:nvPr/>
        </p:nvPicPr>
        <p:blipFill rotWithShape="1">
          <a:blip r:embed="rId2">
            <a:alphaModFix amt="35000"/>
          </a:blip>
          <a:srcRect t="9699" b="6032"/>
          <a:stretch/>
        </p:blipFill>
        <p:spPr>
          <a:xfrm>
            <a:off x="20" y="10"/>
            <a:ext cx="12191980" cy="6857990"/>
          </a:xfrm>
          <a:prstGeom prst="rect">
            <a:avLst/>
          </a:prstGeom>
        </p:spPr>
      </p:pic>
      <p:sp>
        <p:nvSpPr>
          <p:cNvPr id="2" name="Title 1">
            <a:extLst>
              <a:ext uri="{FF2B5EF4-FFF2-40B4-BE49-F238E27FC236}">
                <a16:creationId xmlns:a16="http://schemas.microsoft.com/office/drawing/2014/main" id="{13B13131-DFC8-4CC0-A493-14CFA5282895}"/>
              </a:ext>
            </a:extLst>
          </p:cNvPr>
          <p:cNvSpPr>
            <a:spLocks noGrp="1"/>
          </p:cNvSpPr>
          <p:nvPr>
            <p:ph type="title"/>
          </p:nvPr>
        </p:nvSpPr>
        <p:spPr>
          <a:xfrm>
            <a:off x="838200" y="365125"/>
            <a:ext cx="10515600" cy="1325563"/>
          </a:xfrm>
        </p:spPr>
        <p:txBody>
          <a:bodyPr>
            <a:normAutofit/>
          </a:bodyPr>
          <a:lstStyle/>
          <a:p>
            <a:r>
              <a:rPr lang="en-US">
                <a:solidFill>
                  <a:srgbClr val="FFFFFF"/>
                </a:solidFill>
              </a:rPr>
              <a:t>Outline:</a:t>
            </a:r>
          </a:p>
        </p:txBody>
      </p:sp>
      <p:sp>
        <p:nvSpPr>
          <p:cNvPr id="3" name="Content Placeholder 2">
            <a:extLst>
              <a:ext uri="{FF2B5EF4-FFF2-40B4-BE49-F238E27FC236}">
                <a16:creationId xmlns:a16="http://schemas.microsoft.com/office/drawing/2014/main" id="{C807D09C-1D07-412E-9AE5-641FDA7A4BB1}"/>
              </a:ext>
            </a:extLst>
          </p:cNvPr>
          <p:cNvSpPr>
            <a:spLocks noGrp="1"/>
          </p:cNvSpPr>
          <p:nvPr>
            <p:ph idx="1"/>
          </p:nvPr>
        </p:nvSpPr>
        <p:spPr>
          <a:xfrm>
            <a:off x="838200" y="1825625"/>
            <a:ext cx="10515600" cy="4351338"/>
          </a:xfrm>
        </p:spPr>
        <p:txBody>
          <a:bodyPr>
            <a:normAutofit/>
          </a:bodyPr>
          <a:lstStyle/>
          <a:p>
            <a:r>
              <a:rPr lang="en-US">
                <a:solidFill>
                  <a:srgbClr val="FFFFFF"/>
                </a:solidFill>
              </a:rPr>
              <a:t>What is Geo Spatial Data Analysis?</a:t>
            </a:r>
          </a:p>
          <a:p>
            <a:r>
              <a:rPr lang="en-US">
                <a:solidFill>
                  <a:srgbClr val="FFFFFF"/>
                </a:solidFill>
              </a:rPr>
              <a:t>Latitude and Longitude.</a:t>
            </a:r>
          </a:p>
          <a:p>
            <a:r>
              <a:rPr lang="en-US">
                <a:solidFill>
                  <a:srgbClr val="FFFFFF"/>
                </a:solidFill>
              </a:rPr>
              <a:t>Real World Problems.</a:t>
            </a:r>
          </a:p>
          <a:p>
            <a:r>
              <a:rPr lang="en-US">
                <a:solidFill>
                  <a:srgbClr val="FFFFFF"/>
                </a:solidFill>
              </a:rPr>
              <a:t>Scenario.</a:t>
            </a:r>
          </a:p>
          <a:p>
            <a:r>
              <a:rPr lang="en-US">
                <a:solidFill>
                  <a:srgbClr val="FFFFFF"/>
                </a:solidFill>
              </a:rPr>
              <a:t>Procedure.</a:t>
            </a:r>
          </a:p>
          <a:p>
            <a:r>
              <a:rPr lang="en-US">
                <a:solidFill>
                  <a:srgbClr val="FFFFFF"/>
                </a:solidFill>
              </a:rPr>
              <a:t>GitHub Repository.</a:t>
            </a:r>
          </a:p>
          <a:p>
            <a:r>
              <a:rPr lang="en-US">
                <a:solidFill>
                  <a:srgbClr val="FFFFFF"/>
                </a:solidFill>
              </a:rPr>
              <a:t>References.</a:t>
            </a:r>
          </a:p>
        </p:txBody>
      </p:sp>
    </p:spTree>
    <p:extLst>
      <p:ext uri="{BB962C8B-B14F-4D97-AF65-F5344CB8AC3E}">
        <p14:creationId xmlns:p14="http://schemas.microsoft.com/office/powerpoint/2010/main" val="80511115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4" name="Title 23">
            <a:extLst>
              <a:ext uri="{FF2B5EF4-FFF2-40B4-BE49-F238E27FC236}">
                <a16:creationId xmlns:a16="http://schemas.microsoft.com/office/drawing/2014/main" id="{AECFBAD7-76B7-4FFE-8EAC-CED03B127B4A}"/>
              </a:ext>
            </a:extLst>
          </p:cNvPr>
          <p:cNvSpPr>
            <a:spLocks noGrp="1"/>
          </p:cNvSpPr>
          <p:nvPr>
            <p:ph type="title"/>
          </p:nvPr>
        </p:nvSpPr>
        <p:spPr>
          <a:xfrm>
            <a:off x="1014141" y="1450655"/>
            <a:ext cx="3932030" cy="3956690"/>
          </a:xfrm>
        </p:spPr>
        <p:txBody>
          <a:bodyPr vert="horz" lIns="91440" tIns="45720" rIns="91440" bIns="45720" rtlCol="0" anchor="ctr">
            <a:normAutofit/>
          </a:bodyPr>
          <a:lstStyle/>
          <a:p>
            <a:r>
              <a:rPr lang="en-US" sz="6800" kern="1200">
                <a:solidFill>
                  <a:schemeClr val="bg1"/>
                </a:solidFill>
                <a:latin typeface="+mj-lt"/>
                <a:ea typeface="+mj-ea"/>
                <a:cs typeface="+mj-cs"/>
              </a:rPr>
              <a:t>What is Geo Spatial Data?</a:t>
            </a:r>
          </a:p>
        </p:txBody>
      </p:sp>
      <p:cxnSp>
        <p:nvCxnSpPr>
          <p:cNvPr id="31" name="Straight Connector 30">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1C994679-E334-48BE-AF95-E185D4D6DF58}"/>
              </a:ext>
            </a:extLst>
          </p:cNvPr>
          <p:cNvSpPr txBox="1"/>
          <p:nvPr/>
        </p:nvSpPr>
        <p:spPr>
          <a:xfrm>
            <a:off x="6064635" y="635"/>
            <a:ext cx="5008901" cy="3042544"/>
          </a:xfrm>
          <a:prstGeom prst="rect">
            <a:avLst/>
          </a:prstGeom>
        </p:spPr>
        <p:txBody>
          <a:bodyPr vert="horz" lIns="91440" tIns="45720" rIns="91440" bIns="45720" rtlCol="0" anchor="ctr">
            <a:normAutofit/>
          </a:bodyPr>
          <a:lstStyle/>
          <a:p>
            <a:pPr algn="just">
              <a:lnSpc>
                <a:spcPct val="90000"/>
              </a:lnSpc>
              <a:spcAft>
                <a:spcPts val="600"/>
              </a:spcAft>
            </a:pPr>
            <a:r>
              <a:rPr lang="en-US" sz="2000" b="1">
                <a:solidFill>
                  <a:schemeClr val="bg1"/>
                </a:solidFill>
              </a:rPr>
              <a:t>GEO:</a:t>
            </a:r>
          </a:p>
          <a:p>
            <a:pPr algn="just">
              <a:lnSpc>
                <a:spcPct val="90000"/>
              </a:lnSpc>
              <a:spcAft>
                <a:spcPts val="600"/>
              </a:spcAft>
            </a:pPr>
            <a:r>
              <a:rPr lang="en-US" sz="2000" i="0">
                <a:solidFill>
                  <a:schemeClr val="bg1"/>
                </a:solidFill>
                <a:effectLst/>
              </a:rPr>
              <a:t>Geo</a:t>
            </a:r>
            <a:r>
              <a:rPr lang="en-US" sz="2000" b="1" i="0">
                <a:solidFill>
                  <a:schemeClr val="bg1"/>
                </a:solidFill>
                <a:effectLst/>
              </a:rPr>
              <a:t>-</a:t>
            </a:r>
            <a:r>
              <a:rPr lang="en-US" sz="2000" b="0" i="0">
                <a:solidFill>
                  <a:schemeClr val="bg1"/>
                </a:solidFill>
                <a:effectLst/>
              </a:rPr>
              <a:t> is a prefix derived from the Greek word </a:t>
            </a:r>
            <a:r>
              <a:rPr lang="en-US" sz="2000" b="0" i="1">
                <a:solidFill>
                  <a:schemeClr val="bg1"/>
                </a:solidFill>
                <a:effectLst/>
              </a:rPr>
              <a:t>γη</a:t>
            </a:r>
            <a:r>
              <a:rPr lang="en-US" sz="2000" b="0" i="0">
                <a:solidFill>
                  <a:schemeClr val="bg1"/>
                </a:solidFill>
                <a:effectLst/>
              </a:rPr>
              <a:t> or </a:t>
            </a:r>
            <a:r>
              <a:rPr lang="en-US" sz="2000" b="0" i="1">
                <a:solidFill>
                  <a:schemeClr val="bg1"/>
                </a:solidFill>
                <a:effectLst/>
              </a:rPr>
              <a:t>γαια</a:t>
            </a:r>
            <a:r>
              <a:rPr lang="en-US" sz="2000" b="0" i="0">
                <a:solidFill>
                  <a:schemeClr val="bg1"/>
                </a:solidFill>
                <a:effectLst/>
              </a:rPr>
              <a:t>, meaning "earth", usually in the sense of "ground or land"; as a prefix, it may also mean "global" or relate to the planet Earth.</a:t>
            </a:r>
            <a:endParaRPr lang="en-US" sz="2000">
              <a:solidFill>
                <a:schemeClr val="bg1"/>
              </a:solidFill>
            </a:endParaRPr>
          </a:p>
        </p:txBody>
      </p:sp>
      <p:sp>
        <p:nvSpPr>
          <p:cNvPr id="5" name="TextBox 4">
            <a:extLst>
              <a:ext uri="{FF2B5EF4-FFF2-40B4-BE49-F238E27FC236}">
                <a16:creationId xmlns:a16="http://schemas.microsoft.com/office/drawing/2014/main" id="{1B0012A4-1DED-46A6-94B5-D1DA341CB198}"/>
              </a:ext>
            </a:extLst>
          </p:cNvPr>
          <p:cNvSpPr txBox="1"/>
          <p:nvPr/>
        </p:nvSpPr>
        <p:spPr>
          <a:xfrm>
            <a:off x="6096000" y="2705725"/>
            <a:ext cx="5569525" cy="723275"/>
          </a:xfrm>
          <a:prstGeom prst="rect">
            <a:avLst/>
          </a:prstGeom>
          <a:noFill/>
        </p:spPr>
        <p:txBody>
          <a:bodyPr wrap="square" rtlCol="0">
            <a:spAutoFit/>
          </a:bodyPr>
          <a:lstStyle/>
          <a:p>
            <a:pPr>
              <a:spcAft>
                <a:spcPts val="600"/>
              </a:spcAft>
            </a:pPr>
            <a:r>
              <a:rPr lang="en-US" b="1">
                <a:solidFill>
                  <a:schemeClr val="bg1"/>
                </a:solidFill>
                <a:latin typeface="Arial" panose="020B0604020202020204" pitchFamily="34" charset="0"/>
              </a:rPr>
              <a:t>Spatial:</a:t>
            </a:r>
          </a:p>
          <a:p>
            <a:pPr>
              <a:spcAft>
                <a:spcPts val="600"/>
              </a:spcAft>
            </a:pPr>
            <a:r>
              <a:rPr lang="en-US">
                <a:solidFill>
                  <a:schemeClr val="bg1"/>
                </a:solidFill>
                <a:latin typeface="arial" panose="020B0604020202020204" pitchFamily="34" charset="0"/>
              </a:rPr>
              <a:t>R</a:t>
            </a:r>
            <a:r>
              <a:rPr lang="en-US" b="0" i="0">
                <a:solidFill>
                  <a:schemeClr val="bg1"/>
                </a:solidFill>
                <a:effectLst/>
                <a:latin typeface="arial" panose="020B0604020202020204" pitchFamily="34" charset="0"/>
              </a:rPr>
              <a:t>elating to or occupying space</a:t>
            </a:r>
            <a:r>
              <a:rPr lang="en-US" b="0" i="0">
                <a:solidFill>
                  <a:schemeClr val="bg1"/>
                </a:solidFill>
                <a:effectLst/>
                <a:latin typeface="Arial" panose="020B0604020202020204" pitchFamily="34" charset="0"/>
              </a:rPr>
              <a:t>.</a:t>
            </a:r>
            <a:endParaRPr lang="en-US">
              <a:solidFill>
                <a:schemeClr val="bg1"/>
              </a:solidFill>
            </a:endParaRPr>
          </a:p>
        </p:txBody>
      </p:sp>
      <p:sp>
        <p:nvSpPr>
          <p:cNvPr id="23" name="TextBox 22">
            <a:extLst>
              <a:ext uri="{FF2B5EF4-FFF2-40B4-BE49-F238E27FC236}">
                <a16:creationId xmlns:a16="http://schemas.microsoft.com/office/drawing/2014/main" id="{E8B5552B-DA43-4E27-8702-0208C281CE0F}"/>
              </a:ext>
            </a:extLst>
          </p:cNvPr>
          <p:cNvSpPr txBox="1"/>
          <p:nvPr/>
        </p:nvSpPr>
        <p:spPr>
          <a:xfrm>
            <a:off x="6064635" y="3940810"/>
            <a:ext cx="5569526" cy="1831271"/>
          </a:xfrm>
          <a:prstGeom prst="rect">
            <a:avLst/>
          </a:prstGeom>
          <a:noFill/>
        </p:spPr>
        <p:txBody>
          <a:bodyPr wrap="square">
            <a:spAutoFit/>
          </a:bodyPr>
          <a:lstStyle/>
          <a:p>
            <a:pPr algn="just">
              <a:spcAft>
                <a:spcPts val="600"/>
              </a:spcAft>
            </a:pPr>
            <a:r>
              <a:rPr lang="en-US" b="1" i="0">
                <a:solidFill>
                  <a:schemeClr val="bg1"/>
                </a:solidFill>
                <a:effectLst/>
                <a:latin typeface="arial" panose="020B0604020202020204" pitchFamily="34" charset="0"/>
              </a:rPr>
              <a:t>Geo Spatial:</a:t>
            </a:r>
          </a:p>
          <a:p>
            <a:pPr algn="just">
              <a:spcAft>
                <a:spcPts val="600"/>
              </a:spcAft>
            </a:pPr>
            <a:r>
              <a:rPr lang="en-US" b="0" i="0">
                <a:solidFill>
                  <a:schemeClr val="bg1"/>
                </a:solidFill>
                <a:effectLst/>
                <a:latin typeface="arial" panose="020B0604020202020204" pitchFamily="34" charset="0"/>
              </a:rPr>
              <a:t>The word </a:t>
            </a:r>
            <a:r>
              <a:rPr lang="en-US" b="1" i="0">
                <a:solidFill>
                  <a:schemeClr val="bg1"/>
                </a:solidFill>
                <a:effectLst/>
                <a:latin typeface="arial" panose="020B0604020202020204" pitchFamily="34" charset="0"/>
              </a:rPr>
              <a:t>geospatial</a:t>
            </a:r>
            <a:r>
              <a:rPr lang="en-US" b="0" i="0">
                <a:solidFill>
                  <a:schemeClr val="bg1"/>
                </a:solidFill>
                <a:effectLst/>
                <a:latin typeface="arial" panose="020B0604020202020204" pitchFamily="34" charset="0"/>
              </a:rPr>
              <a:t> is used to indicate that data that has a geographic component to it. This means that the records in a dataset have locational information tied to them such as geographic data in the form of coordinates, address, city, or ZIP code.</a:t>
            </a:r>
            <a:endParaRPr lang="en-US">
              <a:solidFill>
                <a:schemeClr val="bg1"/>
              </a:solidFill>
            </a:endParaRPr>
          </a:p>
        </p:txBody>
      </p:sp>
    </p:spTree>
    <p:extLst>
      <p:ext uri="{BB962C8B-B14F-4D97-AF65-F5344CB8AC3E}">
        <p14:creationId xmlns:p14="http://schemas.microsoft.com/office/powerpoint/2010/main" val="600097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995F97-9D6B-47A0-A824-7AC321C0BCB9}"/>
              </a:ext>
            </a:extLst>
          </p:cNvPr>
          <p:cNvSpPr>
            <a:spLocks noGrp="1"/>
          </p:cNvSpPr>
          <p:nvPr>
            <p:ph type="title"/>
          </p:nvPr>
        </p:nvSpPr>
        <p:spPr>
          <a:xfrm>
            <a:off x="594360" y="640263"/>
            <a:ext cx="3822192" cy="1344975"/>
          </a:xfrm>
        </p:spPr>
        <p:txBody>
          <a:bodyPr>
            <a:normAutofit/>
          </a:bodyPr>
          <a:lstStyle/>
          <a:p>
            <a:r>
              <a:rPr lang="en-US" sz="3600">
                <a:solidFill>
                  <a:schemeClr val="bg1"/>
                </a:solidFill>
              </a:rPr>
              <a:t>Longitude and latitude:</a:t>
            </a:r>
          </a:p>
        </p:txBody>
      </p:sp>
      <p:cxnSp>
        <p:nvCxnSpPr>
          <p:cNvPr id="75" name="Straight Connector 74">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B0D13FA-F440-405A-9887-2DDB349B4E78}"/>
              </a:ext>
            </a:extLst>
          </p:cNvPr>
          <p:cNvSpPr>
            <a:spLocks noGrp="1"/>
          </p:cNvSpPr>
          <p:nvPr>
            <p:ph idx="1"/>
          </p:nvPr>
        </p:nvSpPr>
        <p:spPr>
          <a:xfrm>
            <a:off x="593610" y="2121763"/>
            <a:ext cx="3822192" cy="3773010"/>
          </a:xfrm>
        </p:spPr>
        <p:txBody>
          <a:bodyPr>
            <a:normAutofit/>
          </a:bodyPr>
          <a:lstStyle/>
          <a:p>
            <a:pPr algn="just"/>
            <a:r>
              <a:rPr lang="en-US" sz="2000" b="0" i="0" u="none" strike="noStrike">
                <a:solidFill>
                  <a:schemeClr val="bg1"/>
                </a:solidFill>
                <a:effectLst/>
                <a:latin typeface="GeographEditWeb"/>
              </a:rPr>
              <a:t>Latitude</a:t>
            </a:r>
            <a:r>
              <a:rPr lang="en-US" sz="2000" b="0" i="0">
                <a:solidFill>
                  <a:schemeClr val="bg1"/>
                </a:solidFill>
                <a:effectLst/>
                <a:latin typeface="GeographEditWeb"/>
              </a:rPr>
              <a:t> is the measurement of distance north or south of the </a:t>
            </a:r>
            <a:r>
              <a:rPr lang="en-US" sz="2000" b="0" i="0" u="none" strike="noStrike">
                <a:solidFill>
                  <a:schemeClr val="bg1"/>
                </a:solidFill>
                <a:effectLst/>
                <a:latin typeface="GeographEditWeb"/>
              </a:rPr>
              <a:t>Equator</a:t>
            </a:r>
            <a:r>
              <a:rPr lang="en-US" sz="2000" b="0" i="0">
                <a:solidFill>
                  <a:schemeClr val="bg1"/>
                </a:solidFill>
                <a:effectLst/>
                <a:latin typeface="GeographEditWeb"/>
              </a:rPr>
              <a:t>. It is measured with 180 imaginary lines that form circles around the Earth east-west, parallel to the Equator. These lines are known as </a:t>
            </a:r>
            <a:r>
              <a:rPr lang="en-US" sz="2000" b="0" i="0" u="none" strike="noStrike">
                <a:solidFill>
                  <a:schemeClr val="bg1"/>
                </a:solidFill>
                <a:effectLst/>
                <a:latin typeface="GeographEditWeb"/>
              </a:rPr>
              <a:t>parallel</a:t>
            </a:r>
            <a:r>
              <a:rPr lang="en-US" sz="2000" b="0" i="0">
                <a:solidFill>
                  <a:schemeClr val="bg1"/>
                </a:solidFill>
                <a:effectLst/>
                <a:latin typeface="GeographEditWeb"/>
              </a:rPr>
              <a:t>s. </a:t>
            </a:r>
          </a:p>
        </p:txBody>
      </p:sp>
      <p:pic>
        <p:nvPicPr>
          <p:cNvPr id="1028" name="Picture 4" descr="Understanding Latitude and Longitude">
            <a:extLst>
              <a:ext uri="{FF2B5EF4-FFF2-40B4-BE49-F238E27FC236}">
                <a16:creationId xmlns:a16="http://schemas.microsoft.com/office/drawing/2014/main" id="{455C25BF-285C-4237-8C1F-D68A1EEDA1C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10716" y="1552189"/>
            <a:ext cx="6596652" cy="35981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30696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995F97-9D6B-47A0-A824-7AC321C0BCB9}"/>
              </a:ext>
            </a:extLst>
          </p:cNvPr>
          <p:cNvSpPr>
            <a:spLocks noGrp="1"/>
          </p:cNvSpPr>
          <p:nvPr>
            <p:ph type="title"/>
          </p:nvPr>
        </p:nvSpPr>
        <p:spPr>
          <a:xfrm>
            <a:off x="594360" y="640263"/>
            <a:ext cx="3822192" cy="1344975"/>
          </a:xfrm>
        </p:spPr>
        <p:txBody>
          <a:bodyPr>
            <a:normAutofit/>
          </a:bodyPr>
          <a:lstStyle/>
          <a:p>
            <a:r>
              <a:rPr lang="en-US" sz="3600">
                <a:solidFill>
                  <a:schemeClr val="bg1"/>
                </a:solidFill>
              </a:rPr>
              <a:t>Longitude and latitude:</a:t>
            </a:r>
          </a:p>
        </p:txBody>
      </p:sp>
      <p:cxnSp>
        <p:nvCxnSpPr>
          <p:cNvPr id="75" name="Straight Connector 74">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B0D13FA-F440-405A-9887-2DDB349B4E78}"/>
              </a:ext>
            </a:extLst>
          </p:cNvPr>
          <p:cNvSpPr>
            <a:spLocks noGrp="1"/>
          </p:cNvSpPr>
          <p:nvPr>
            <p:ph idx="1"/>
          </p:nvPr>
        </p:nvSpPr>
        <p:spPr>
          <a:xfrm>
            <a:off x="593610" y="2121763"/>
            <a:ext cx="3822192" cy="3773010"/>
          </a:xfrm>
        </p:spPr>
        <p:txBody>
          <a:bodyPr>
            <a:normAutofit/>
          </a:bodyPr>
          <a:lstStyle/>
          <a:p>
            <a:pPr algn="just"/>
            <a:r>
              <a:rPr lang="en-US" sz="2000">
                <a:solidFill>
                  <a:schemeClr val="bg1"/>
                </a:solidFill>
                <a:latin typeface="GeographEditWeb"/>
              </a:rPr>
              <a:t>Longitude is the measurement east or west of the prime meridian. Longitude is measured by imaginary lines that run around the Earth vertically (up and down) and meet at the North and South Poles. These lines are known as meridians.</a:t>
            </a:r>
          </a:p>
        </p:txBody>
      </p:sp>
      <p:pic>
        <p:nvPicPr>
          <p:cNvPr id="1028" name="Picture 4" descr="Understanding Latitude and Longitude">
            <a:extLst>
              <a:ext uri="{FF2B5EF4-FFF2-40B4-BE49-F238E27FC236}">
                <a16:creationId xmlns:a16="http://schemas.microsoft.com/office/drawing/2014/main" id="{455C25BF-285C-4237-8C1F-D68A1EEDA1C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10716" y="1552189"/>
            <a:ext cx="6596652" cy="35981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5358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B5D65D3-3B2C-4F65-9B81-F304FED242D2}"/>
              </a:ext>
            </a:extLst>
          </p:cNvPr>
          <p:cNvSpPr>
            <a:spLocks noGrp="1"/>
          </p:cNvSpPr>
          <p:nvPr>
            <p:ph type="title"/>
          </p:nvPr>
        </p:nvSpPr>
        <p:spPr>
          <a:xfrm>
            <a:off x="524741" y="620392"/>
            <a:ext cx="3808268" cy="5504688"/>
          </a:xfrm>
        </p:spPr>
        <p:txBody>
          <a:bodyPr>
            <a:normAutofit/>
          </a:bodyPr>
          <a:lstStyle/>
          <a:p>
            <a:r>
              <a:rPr lang="en-US" sz="6000" b="1">
                <a:solidFill>
                  <a:schemeClr val="bg1"/>
                </a:solidFill>
              </a:rPr>
              <a:t>Real World Problems:</a:t>
            </a:r>
          </a:p>
        </p:txBody>
      </p:sp>
      <p:graphicFrame>
        <p:nvGraphicFramePr>
          <p:cNvPr id="7" name="Content Placeholder 4">
            <a:extLst>
              <a:ext uri="{FF2B5EF4-FFF2-40B4-BE49-F238E27FC236}">
                <a16:creationId xmlns:a16="http://schemas.microsoft.com/office/drawing/2014/main" id="{99359053-9BE4-4DDC-87A2-42DFE8EA32A3}"/>
              </a:ext>
            </a:extLst>
          </p:cNvPr>
          <p:cNvGraphicFramePr>
            <a:graphicFrameLocks noGrp="1"/>
          </p:cNvGraphicFramePr>
          <p:nvPr>
            <p:ph idx="1"/>
            <p:extLst>
              <p:ext uri="{D42A27DB-BD31-4B8C-83A1-F6EECF244321}">
                <p14:modId xmlns:p14="http://schemas.microsoft.com/office/powerpoint/2010/main" val="629009866"/>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76162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Adventure Camp in Kasol- Normal Camping">
            <a:extLst>
              <a:ext uri="{FF2B5EF4-FFF2-40B4-BE49-F238E27FC236}">
                <a16:creationId xmlns:a16="http://schemas.microsoft.com/office/drawing/2014/main" id="{839B91E8-5CF6-4DBB-94F6-C34F501976F6}"/>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r="25"/>
          <a:stretch/>
        </p:blipFill>
        <p:spPr bwMode="auto">
          <a:xfrm>
            <a:off x="20" y="10"/>
            <a:ext cx="1218893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D1F423F-962F-4E77-887A-C8BC4F3E3201}"/>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a:ln w="22225">
                  <a:solidFill>
                    <a:schemeClr val="tx1"/>
                  </a:solidFill>
                  <a:miter lim="800000"/>
                </a:ln>
                <a:solidFill>
                  <a:srgbClr val="FFFFFF"/>
                </a:solidFill>
              </a:rPr>
              <a:t>Camping Sites, trails and Wild lands.</a:t>
            </a:r>
          </a:p>
        </p:txBody>
      </p:sp>
      <p:sp>
        <p:nvSpPr>
          <p:cNvPr id="73"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595646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026"/>
                                        </p:tgtEl>
                                        <p:attrNameLst>
                                          <p:attrName>style.visibility</p:attrName>
                                        </p:attrNameLst>
                                      </p:cBhvr>
                                      <p:to>
                                        <p:strVal val="visible"/>
                                      </p:to>
                                    </p:set>
                                    <p:animEffect transition="in" filter="fade">
                                      <p:cBhvr>
                                        <p:cTn id="10" dur="7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AA29D2-E1A1-47BC-B50A-5B875D82373D}"/>
              </a:ext>
            </a:extLst>
          </p:cNvPr>
          <p:cNvSpPr>
            <a:spLocks noGrp="1"/>
          </p:cNvSpPr>
          <p:nvPr>
            <p:ph type="title"/>
          </p:nvPr>
        </p:nvSpPr>
        <p:spPr>
          <a:xfrm>
            <a:off x="686834" y="1153572"/>
            <a:ext cx="3200400" cy="4461163"/>
          </a:xfrm>
        </p:spPr>
        <p:txBody>
          <a:bodyPr>
            <a:normAutofit/>
          </a:bodyPr>
          <a:lstStyle/>
          <a:p>
            <a:r>
              <a:rPr lang="en-US">
                <a:solidFill>
                  <a:srgbClr val="FFFFFF"/>
                </a:solidFill>
              </a:rPr>
              <a:t>Scenario:</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ADB61E35-07C3-4AD2-AD5B-484832E7D3E0}"/>
              </a:ext>
            </a:extLst>
          </p:cNvPr>
          <p:cNvSpPr>
            <a:spLocks noGrp="1"/>
          </p:cNvSpPr>
          <p:nvPr>
            <p:ph idx="1"/>
          </p:nvPr>
        </p:nvSpPr>
        <p:spPr>
          <a:xfrm>
            <a:off x="4447308" y="591344"/>
            <a:ext cx="6906491" cy="5585619"/>
          </a:xfrm>
        </p:spPr>
        <p:txBody>
          <a:bodyPr anchor="ctr">
            <a:normAutofit/>
          </a:bodyPr>
          <a:lstStyle/>
          <a:p>
            <a:pPr algn="just"/>
            <a:r>
              <a:rPr lang="en-US" b="0" i="0">
                <a:effectLst/>
                <a:latin typeface="Inter"/>
              </a:rPr>
              <a:t>Consider a scenario where you'd like to use this data to plan a weekend camping trip. Instead of relying on crowd-sourced reviews online, you decide to create your own map. This way, you can tailor the trip to your specific interests.</a:t>
            </a:r>
          </a:p>
        </p:txBody>
      </p:sp>
    </p:spTree>
    <p:extLst>
      <p:ext uri="{BB962C8B-B14F-4D97-AF65-F5344CB8AC3E}">
        <p14:creationId xmlns:p14="http://schemas.microsoft.com/office/powerpoint/2010/main" val="337954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1AC0F-93D4-4C76-93E4-C18A23593E6B}"/>
              </a:ext>
            </a:extLst>
          </p:cNvPr>
          <p:cNvSpPr>
            <a:spLocks noGrp="1"/>
          </p:cNvSpPr>
          <p:nvPr>
            <p:ph type="title"/>
          </p:nvPr>
        </p:nvSpPr>
        <p:spPr>
          <a:xfrm>
            <a:off x="524741" y="620392"/>
            <a:ext cx="3808268" cy="5504688"/>
          </a:xfrm>
        </p:spPr>
        <p:txBody>
          <a:bodyPr>
            <a:normAutofit/>
          </a:bodyPr>
          <a:lstStyle/>
          <a:p>
            <a:r>
              <a:rPr lang="en-US" sz="6000">
                <a:solidFill>
                  <a:schemeClr val="accent5"/>
                </a:solidFill>
              </a:rPr>
              <a:t>Procedure:</a:t>
            </a:r>
          </a:p>
        </p:txBody>
      </p:sp>
      <p:graphicFrame>
        <p:nvGraphicFramePr>
          <p:cNvPr id="5" name="Content Placeholder 2">
            <a:extLst>
              <a:ext uri="{FF2B5EF4-FFF2-40B4-BE49-F238E27FC236}">
                <a16:creationId xmlns:a16="http://schemas.microsoft.com/office/drawing/2014/main" id="{CEAD844B-FA9C-465F-8B86-5D858800E7F6}"/>
              </a:ext>
            </a:extLst>
          </p:cNvPr>
          <p:cNvGraphicFramePr>
            <a:graphicFrameLocks noGrp="1"/>
          </p:cNvGraphicFramePr>
          <p:nvPr>
            <p:ph idx="1"/>
            <p:extLst>
              <p:ext uri="{D42A27DB-BD31-4B8C-83A1-F6EECF244321}">
                <p14:modId xmlns:p14="http://schemas.microsoft.com/office/powerpoint/2010/main" val="2383035365"/>
              </p:ext>
            </p:extLst>
          </p:nvPr>
        </p:nvGraphicFramePr>
        <p:xfrm>
          <a:off x="5093208"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98383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1165</TotalTime>
  <Words>722</Words>
  <Application>Microsoft Office PowerPoint</Application>
  <PresentationFormat>Widescreen</PresentationFormat>
  <Paragraphs>56</Paragraphs>
  <Slides>14</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Arial</vt:lpstr>
      <vt:lpstr>Calibri</vt:lpstr>
      <vt:lpstr>Calibri Light</vt:lpstr>
      <vt:lpstr>GeographEditWeb</vt:lpstr>
      <vt:lpstr>Inter</vt:lpstr>
      <vt:lpstr>Segoe UI</vt:lpstr>
      <vt:lpstr>Times New Roman</vt:lpstr>
      <vt:lpstr>Office Theme</vt:lpstr>
      <vt:lpstr>Geo Spatial Data Analysis</vt:lpstr>
      <vt:lpstr>Outline:</vt:lpstr>
      <vt:lpstr>What is Geo Spatial Data?</vt:lpstr>
      <vt:lpstr>Longitude and latitude:</vt:lpstr>
      <vt:lpstr>Longitude and latitude:</vt:lpstr>
      <vt:lpstr>Real World Problems:</vt:lpstr>
      <vt:lpstr>Camping Sites, trails and Wild lands.</vt:lpstr>
      <vt:lpstr>Scenario:</vt:lpstr>
      <vt:lpstr>Procedure:</vt:lpstr>
      <vt:lpstr>A few sites:</vt:lpstr>
      <vt:lpstr>GitHub Repository:</vt:lpstr>
      <vt:lpstr>PowerPoint Presentation</vt:lpstr>
      <vt:lpstr>       Any question?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 Spatial Data Analysis</dc:title>
  <dc:creator>Shaheer Khan</dc:creator>
  <cp:lastModifiedBy>Shaheer Khan</cp:lastModifiedBy>
  <cp:revision>36</cp:revision>
  <dcterms:created xsi:type="dcterms:W3CDTF">2021-04-13T12:09:59Z</dcterms:created>
  <dcterms:modified xsi:type="dcterms:W3CDTF">2021-05-23T06:55:19Z</dcterms:modified>
</cp:coreProperties>
</file>

<file path=docProps/thumbnail.jpeg>
</file>